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1"/>
  </p:sldMasterIdLst>
  <p:notesMasterIdLst>
    <p:notesMasterId r:id="rId19"/>
  </p:notesMasterIdLst>
  <p:handoutMasterIdLst>
    <p:handoutMasterId r:id="rId20"/>
  </p:handoutMasterIdLst>
  <p:sldIdLst>
    <p:sldId id="267" r:id="rId2"/>
    <p:sldId id="272" r:id="rId3"/>
    <p:sldId id="268" r:id="rId4"/>
    <p:sldId id="269" r:id="rId5"/>
    <p:sldId id="270" r:id="rId6"/>
    <p:sldId id="273" r:id="rId7"/>
    <p:sldId id="275" r:id="rId8"/>
    <p:sldId id="277" r:id="rId9"/>
    <p:sldId id="278" r:id="rId10"/>
    <p:sldId id="282" r:id="rId11"/>
    <p:sldId id="279" r:id="rId12"/>
    <p:sldId id="287" r:id="rId13"/>
    <p:sldId id="288" r:id="rId14"/>
    <p:sldId id="280" r:id="rId15"/>
    <p:sldId id="281" r:id="rId16"/>
    <p:sldId id="283" r:id="rId17"/>
    <p:sldId id="28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4"/>
  </p:normalViewPr>
  <p:slideViewPr>
    <p:cSldViewPr snapToGrid="0" snapToObjects="1">
      <p:cViewPr varScale="1">
        <p:scale>
          <a:sx n="73" d="100"/>
          <a:sy n="73" d="100"/>
        </p:scale>
        <p:origin x="-208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02ABB3-3A96-3941-A1B5-890F7CBBC2D5}" type="datetimeFigureOut">
              <a:rPr lang="en-US" smtClean="0"/>
              <a:t>2/5/19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28FEB-39BB-E641-A1E9-D78161FE5E50}" type="slidenum">
              <a:rPr lang="en-US" smtClean="0"/>
              <a:t>‹#›</a:t>
            </a:fld>
            <a:endParaRPr lang="en-US"/>
          </a:p>
        </p:txBody>
      </p:sp>
    </p:spTree>
    <p:extLst>
      <p:ext uri="{BB962C8B-B14F-4D97-AF65-F5344CB8AC3E}">
        <p14:creationId xmlns:p14="http://schemas.microsoft.com/office/powerpoint/2010/main" val="1965897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63294A-0F90-7A45-8BBF-091EE0FF11E2}" type="datetimeFigureOut">
              <a:rPr lang="en-US" smtClean="0"/>
              <a:t>2/5/19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06AA7D-6510-424C-9DDA-9CC95F2612F3}" type="slidenum">
              <a:rPr lang="en-US" smtClean="0"/>
              <a:t>‹#›</a:t>
            </a:fld>
            <a:endParaRPr lang="en-US"/>
          </a:p>
        </p:txBody>
      </p:sp>
    </p:spTree>
    <p:extLst>
      <p:ext uri="{BB962C8B-B14F-4D97-AF65-F5344CB8AC3E}">
        <p14:creationId xmlns:p14="http://schemas.microsoft.com/office/powerpoint/2010/main" val="1143378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1</a:t>
            </a:fld>
            <a:endParaRPr lang="en-US" dirty="0"/>
          </a:p>
        </p:txBody>
      </p:sp>
    </p:spTree>
    <p:extLst>
      <p:ext uri="{BB962C8B-B14F-4D97-AF65-F5344CB8AC3E}">
        <p14:creationId xmlns:p14="http://schemas.microsoft.com/office/powerpoint/2010/main" val="567976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t>
            </a:r>
            <a:r>
              <a:rPr lang="en-US" i="1" dirty="0" err="1" smtClean="0"/>
              <a:t>Rinaker</a:t>
            </a:r>
            <a:r>
              <a:rPr lang="en-US" i="1" dirty="0" smtClean="0"/>
              <a:t> v. Superior Court, </a:t>
            </a:r>
            <a:r>
              <a:rPr lang="en-US" dirty="0" smtClean="0"/>
              <a:t>62 Cal. App. 4</a:t>
            </a:r>
            <a:r>
              <a:rPr lang="en-US" baseline="30000" dirty="0" smtClean="0"/>
              <a:t>th</a:t>
            </a:r>
            <a:r>
              <a:rPr lang="en-US" dirty="0" smtClean="0"/>
              <a:t> 155 (Ct. App. 1998), mediator required to testify.</a:t>
            </a:r>
          </a:p>
          <a:p>
            <a:pPr marL="171450" indent="-171450">
              <a:buFont typeface="Arial" charset="0"/>
              <a:buChar char="•"/>
            </a:pPr>
            <a:r>
              <a:rPr lang="en-US" i="0" dirty="0" smtClean="0"/>
              <a:t>Juveniles were charged with committing vandalism (throwing rocks at car)</a:t>
            </a:r>
          </a:p>
          <a:p>
            <a:pPr marL="171450" indent="-171450">
              <a:buFont typeface="Arial" charset="0"/>
              <a:buChar char="•"/>
            </a:pPr>
            <a:r>
              <a:rPr lang="en-US" i="0" baseline="0" dirty="0" smtClean="0"/>
              <a:t>Victim filed a civil harassment action and during mediation, admitted that he had not actually seen who threw the rocks at his car.  At trial, victim testified to the contrary.  </a:t>
            </a:r>
          </a:p>
          <a:p>
            <a:pPr marL="171450" indent="-171450">
              <a:buFont typeface="Arial" charset="0"/>
              <a:buChar char="•"/>
            </a:pPr>
            <a:r>
              <a:rPr lang="en-US" i="0" baseline="0" dirty="0" smtClean="0"/>
              <a:t>Minors sought to compel the mediator’s testimony to impeach the defendant’s testimony in the delinquency proceedings.  </a:t>
            </a:r>
          </a:p>
          <a:p>
            <a:pPr marL="171450" indent="-171450">
              <a:buFont typeface="Arial" charset="0"/>
              <a:buChar char="•"/>
            </a:pPr>
            <a:r>
              <a:rPr lang="en-US" i="0" baseline="0" dirty="0" smtClean="0"/>
              <a:t>Trial court denied. Court of Appeal reversed, holding that the confidentiality protections must yield when necessary to ensure the minors’ constitutional right to effective cross examination and impeachment of adverse witness. </a:t>
            </a:r>
            <a:endParaRPr lang="en-US" i="0" dirty="0"/>
          </a:p>
        </p:txBody>
      </p:sp>
      <p:sp>
        <p:nvSpPr>
          <p:cNvPr id="4" name="Slide Number Placeholder 3"/>
          <p:cNvSpPr>
            <a:spLocks noGrp="1"/>
          </p:cNvSpPr>
          <p:nvPr>
            <p:ph type="sldNum" sz="quarter" idx="10"/>
          </p:nvPr>
        </p:nvSpPr>
        <p:spPr/>
        <p:txBody>
          <a:bodyPr/>
          <a:lstStyle/>
          <a:p>
            <a:fld id="{1E06AA7D-6510-424C-9DDA-9CC95F2612F3}" type="slidenum">
              <a:rPr lang="en-US" smtClean="0"/>
              <a:t>10</a:t>
            </a:fld>
            <a:endParaRPr lang="en-US"/>
          </a:p>
        </p:txBody>
      </p:sp>
    </p:spTree>
    <p:extLst>
      <p:ext uri="{BB962C8B-B14F-4D97-AF65-F5344CB8AC3E}">
        <p14:creationId xmlns:p14="http://schemas.microsoft.com/office/powerpoint/2010/main" val="242605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11</a:t>
            </a:fld>
            <a:endParaRPr lang="en-US"/>
          </a:p>
        </p:txBody>
      </p:sp>
    </p:spTree>
    <p:extLst>
      <p:ext uri="{BB962C8B-B14F-4D97-AF65-F5344CB8AC3E}">
        <p14:creationId xmlns:p14="http://schemas.microsoft.com/office/powerpoint/2010/main" val="1222707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PUFFING: is permitted, but lying is not.  </a:t>
            </a:r>
          </a:p>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ABA Formal Opinion 06-439: there is a tendency to be loose with one’s comments during a negotiation to get an edge, but Rules requires forthrightness when dealing with material facts.  </a:t>
            </a:r>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Hypothetical: </a:t>
            </a:r>
          </a:p>
          <a:p>
            <a:pPr marL="171450" indent="-171450">
              <a:buFont typeface="Arial" charset="0"/>
              <a:buChar char="•"/>
            </a:pPr>
            <a:r>
              <a:rPr lang="en-US" sz="1200" b="0" kern="1200" dirty="0" smtClean="0">
                <a:solidFill>
                  <a:schemeClr val="tx1"/>
                </a:solidFill>
                <a:effectLst/>
                <a:latin typeface="+mn-lt"/>
                <a:ea typeface="+mn-ea"/>
                <a:cs typeface="+mn-cs"/>
              </a:rPr>
              <a:t>ABA Formal Opinion 93-370: “While…a certain amount of…puffery in settlement negotiations may be acceptable convention…a party’s actual bottom line or settlement authority given to an attorney is a material fact.” </a:t>
            </a:r>
          </a:p>
          <a:p>
            <a:pPr marL="171450" indent="-171450">
              <a:buFont typeface="Arial" charset="0"/>
              <a:buChar char="•"/>
            </a:pPr>
            <a:r>
              <a:rPr lang="en-US" sz="1200" b="0" kern="1200" dirty="0" smtClean="0">
                <a:solidFill>
                  <a:schemeClr val="tx1"/>
                </a:solidFill>
                <a:effectLst/>
                <a:latin typeface="+mn-lt"/>
                <a:ea typeface="+mn-ea"/>
                <a:cs typeface="+mn-cs"/>
              </a:rPr>
              <a:t>EVEN IF UNETHICAL, CLOAK OF CONFIDENTIALITY MAY MAKE DIFFICULT TO PROVE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12</a:t>
            </a:fld>
            <a:endParaRPr lang="en-US"/>
          </a:p>
        </p:txBody>
      </p:sp>
    </p:spTree>
    <p:extLst>
      <p:ext uri="{BB962C8B-B14F-4D97-AF65-F5344CB8AC3E}">
        <p14:creationId xmlns:p14="http://schemas.microsoft.com/office/powerpoint/2010/main" val="1803048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BLUFFING: </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b="0" kern="1200" dirty="0" smtClean="0">
                <a:solidFill>
                  <a:schemeClr val="tx1"/>
                </a:solidFill>
                <a:effectLst/>
                <a:latin typeface="+mn-lt"/>
                <a:ea typeface="+mn-ea"/>
                <a:cs typeface="+mn-cs"/>
              </a:rPr>
              <a:t>Allowed by the rules, so long as it is not material.</a:t>
            </a:r>
            <a:r>
              <a:rPr lang="en-US" sz="1200" b="0" kern="1200" baseline="0" dirty="0" smtClean="0">
                <a:solidFill>
                  <a:schemeClr val="tx1"/>
                </a:solidFill>
                <a:effectLst/>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b="0" kern="1200" baseline="0" dirty="0" smtClean="0">
                <a:solidFill>
                  <a:schemeClr val="tx1"/>
                </a:solidFill>
                <a:effectLst/>
                <a:latin typeface="+mn-lt"/>
                <a:ea typeface="+mn-ea"/>
                <a:cs typeface="+mn-cs"/>
              </a:rPr>
              <a:t>What constitutes a material fact depends on circumstances; however, estimates of price or value, a party’s intentions as to an acceptable settlement, existence of an undisclosed principal are generally characterized as non-material. </a:t>
            </a: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en-US" sz="1200" b="0" kern="1200" dirty="0" smtClean="0">
                <a:solidFill>
                  <a:schemeClr val="tx1"/>
                </a:solidFill>
                <a:effectLst/>
                <a:latin typeface="+mn-lt"/>
                <a:ea typeface="+mn-ea"/>
                <a:cs typeface="+mn-cs"/>
              </a:rPr>
              <a:t>Hypothetical:</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b="0" kern="1200" dirty="0" smtClean="0">
                <a:solidFill>
                  <a:schemeClr val="tx1"/>
                </a:solidFill>
                <a:effectLst/>
                <a:latin typeface="+mn-lt"/>
                <a:ea typeface="+mn-ea"/>
                <a:cs typeface="+mn-cs"/>
              </a:rPr>
              <a:t>Rule 4.1, Comment 2 provides: Whether a particular statement should be regarded as one of fact can depend on the circumstances.  </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b="0" kern="1200" dirty="0" smtClean="0">
                <a:solidFill>
                  <a:schemeClr val="tx1"/>
                </a:solidFill>
                <a:effectLst/>
                <a:latin typeface="+mn-lt"/>
                <a:ea typeface="+mn-ea"/>
                <a:cs typeface="+mn-cs"/>
              </a:rPr>
              <a:t>Bluffing about settlement authority is a commonly used tactic that yields effective results, such as testing the opponent and establishing a settlement range.  Because settlement authority is not something a party would otherwise be compelled to disclose, such conduct would be permitted.</a:t>
            </a:r>
          </a:p>
          <a:p>
            <a:pPr marL="0" marR="0" indent="0" algn="l" defTabSz="914400" rtl="0" eaLnBrk="1" fontAlgn="auto" latinLnBrk="0" hangingPunct="1">
              <a:lnSpc>
                <a:spcPct val="100000"/>
              </a:lnSpc>
              <a:spcBef>
                <a:spcPts val="0"/>
              </a:spcBef>
              <a:spcAft>
                <a:spcPts val="0"/>
              </a:spcAft>
              <a:buClrTx/>
              <a:buSzTx/>
              <a:buFont typeface="Arial" charset="0"/>
              <a:buNone/>
              <a:tabLst/>
              <a:defRPr/>
            </a:pP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charset="0"/>
              <a:buNone/>
              <a:tabLst/>
              <a:defRPr/>
            </a:pP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13</a:t>
            </a:fld>
            <a:endParaRPr lang="en-US"/>
          </a:p>
        </p:txBody>
      </p:sp>
    </p:spTree>
    <p:extLst>
      <p:ext uri="{BB962C8B-B14F-4D97-AF65-F5344CB8AC3E}">
        <p14:creationId xmlns:p14="http://schemas.microsoft.com/office/powerpoint/2010/main" val="290220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Misrepresentation:</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smtClean="0"/>
              <a:t>Can occur</a:t>
            </a:r>
            <a:r>
              <a:rPr lang="en-US" baseline="0" dirty="0" smtClean="0"/>
              <a:t> if an attorney affirms a statement of another person that the attorney knows is false.</a:t>
            </a:r>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en-US" baseline="0" dirty="0" smtClean="0"/>
              <a:t>Hypothetical:</a:t>
            </a:r>
            <a:endParaRPr lang="en-US" dirty="0" smtClean="0"/>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smtClean="0"/>
              <a:t>ABA</a:t>
            </a:r>
            <a:r>
              <a:rPr lang="en-US" baseline="0" dirty="0" smtClean="0"/>
              <a:t> Formal Opinion 95-397: An attorney cannot conceal the fact that his personal injury client is dead when negotiating a settlement.  Death is a material fact.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1E06AA7D-6510-424C-9DDA-9CC95F2612F3}" type="slidenum">
              <a:rPr lang="en-US" smtClean="0"/>
              <a:t>14</a:t>
            </a:fld>
            <a:endParaRPr lang="en-US"/>
          </a:p>
        </p:txBody>
      </p:sp>
    </p:spTree>
    <p:extLst>
      <p:ext uri="{BB962C8B-B14F-4D97-AF65-F5344CB8AC3E}">
        <p14:creationId xmlns:p14="http://schemas.microsoft.com/office/powerpoint/2010/main" val="5869877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Cassel v. Superior Court, </a:t>
            </a:r>
            <a:r>
              <a:rPr lang="en-US" dirty="0" smtClean="0"/>
              <a:t>51 Cal. 4</a:t>
            </a:r>
            <a:r>
              <a:rPr lang="en-US" baseline="30000" dirty="0" smtClean="0"/>
              <a:t>th</a:t>
            </a:r>
            <a:r>
              <a:rPr lang="en-US" dirty="0" smtClean="0"/>
              <a:t> 113 (2011)</a:t>
            </a:r>
            <a:endParaRPr lang="en-US" i="1" dirty="0" smtClean="0"/>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i="0" dirty="0" smtClean="0"/>
              <a:t>Cassel</a:t>
            </a:r>
            <a:r>
              <a:rPr lang="en-US" i="0" baseline="0" dirty="0" smtClean="0"/>
              <a:t> agreed to settle his claims during mediation.  </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i="0" baseline="0" dirty="0" smtClean="0"/>
              <a:t>He then sued his attorneys for malpractice and related claims, asserting that they provided bad advice and were deceptive and coercive toward him during the mediation.  </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i="0" baseline="0" dirty="0" smtClean="0"/>
              <a:t>CA Supreme Court: trial court properly granted motions in </a:t>
            </a:r>
            <a:r>
              <a:rPr lang="en-US" i="0" baseline="0" dirty="0" err="1" smtClean="0"/>
              <a:t>limine</a:t>
            </a:r>
            <a:r>
              <a:rPr lang="en-US" i="0" baseline="0" dirty="0" smtClean="0"/>
              <a:t> precluding Cassel from introducing any evidence which arose during the mediation.</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i="0" baseline="0" dirty="0" smtClean="0"/>
              <a:t>Cassel left with no evidence to prove his case. </a:t>
            </a:r>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15</a:t>
            </a:fld>
            <a:endParaRPr lang="en-US"/>
          </a:p>
        </p:txBody>
      </p:sp>
    </p:spTree>
    <p:extLst>
      <p:ext uri="{BB962C8B-B14F-4D97-AF65-F5344CB8AC3E}">
        <p14:creationId xmlns:p14="http://schemas.microsoft.com/office/powerpoint/2010/main" val="1332676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Impact:</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baseline="0" dirty="0" smtClean="0"/>
              <a:t>May impact how the plaintiff values his/her case. </a:t>
            </a:r>
          </a:p>
          <a:p>
            <a:pPr marL="628650" marR="0" lvl="1" indent="-171450" algn="l" defTabSz="914400" rtl="0" eaLnBrk="1" fontAlgn="auto" latinLnBrk="0" hangingPunct="1">
              <a:lnSpc>
                <a:spcPct val="100000"/>
              </a:lnSpc>
              <a:spcBef>
                <a:spcPts val="0"/>
              </a:spcBef>
              <a:spcAft>
                <a:spcPts val="0"/>
              </a:spcAft>
              <a:buClrTx/>
              <a:buSzTx/>
              <a:buFont typeface="Arial" charset="0"/>
              <a:buChar char="•"/>
              <a:tabLst/>
              <a:defRPr/>
            </a:pPr>
            <a:r>
              <a:rPr lang="en-US" baseline="0" dirty="0" smtClean="0"/>
              <a:t>Value may increase because of ”endorsement” of third party funder and/or because the settlement will immediately be reduced by payment to third party funder. </a:t>
            </a:r>
          </a:p>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lang="en-US" baseline="0" dirty="0" smtClean="0"/>
              <a:t>Third party funders may equalize the resources to pursue a case.</a:t>
            </a:r>
          </a:p>
          <a:p>
            <a:pPr marL="628650" marR="0" lvl="1" indent="-171450" algn="l" defTabSz="914400" rtl="0" eaLnBrk="1" fontAlgn="auto" latinLnBrk="0" hangingPunct="1">
              <a:lnSpc>
                <a:spcPct val="100000"/>
              </a:lnSpc>
              <a:spcBef>
                <a:spcPts val="0"/>
              </a:spcBef>
              <a:spcAft>
                <a:spcPts val="0"/>
              </a:spcAft>
              <a:buClrTx/>
              <a:buSzTx/>
              <a:buFont typeface="Arial" charset="0"/>
              <a:buChar char="•"/>
              <a:tabLst/>
              <a:defRPr/>
            </a:pPr>
            <a:r>
              <a:rPr lang="en-US" baseline="0" dirty="0" smtClean="0"/>
              <a:t>This may impact a defendant’s assessment of what it will take to settle, knowing that the plaintiff will be able to finance a long fight, if needed.</a:t>
            </a:r>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16</a:t>
            </a:fld>
            <a:endParaRPr lang="en-US"/>
          </a:p>
        </p:txBody>
      </p:sp>
    </p:spTree>
    <p:extLst>
      <p:ext uri="{BB962C8B-B14F-4D97-AF65-F5344CB8AC3E}">
        <p14:creationId xmlns:p14="http://schemas.microsoft.com/office/powerpoint/2010/main" val="5962282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Where do you go when you have an ethical question: Resources include Federal Rules, State Rules, Local/Court Rules,</a:t>
            </a:r>
            <a:r>
              <a:rPr lang="en-US" baseline="0" dirty="0" smtClean="0"/>
              <a:t> </a:t>
            </a:r>
            <a:r>
              <a:rPr lang="en-US" dirty="0" smtClean="0"/>
              <a:t>the Model Standards of Conduct, Rules of Professional Conduct, ABA Ethics Opinions</a:t>
            </a:r>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17</a:t>
            </a:fld>
            <a:endParaRPr lang="en-US"/>
          </a:p>
        </p:txBody>
      </p:sp>
    </p:spTree>
    <p:extLst>
      <p:ext uri="{BB962C8B-B14F-4D97-AF65-F5344CB8AC3E}">
        <p14:creationId xmlns:p14="http://schemas.microsoft.com/office/powerpoint/2010/main" val="245833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2</a:t>
            </a:fld>
            <a:endParaRPr lang="en-US" dirty="0"/>
          </a:p>
        </p:txBody>
      </p:sp>
    </p:spTree>
    <p:extLst>
      <p:ext uri="{BB962C8B-B14F-4D97-AF65-F5344CB8AC3E}">
        <p14:creationId xmlns:p14="http://schemas.microsoft.com/office/powerpoint/2010/main" val="1062794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Litigation Counsel:</a:t>
            </a:r>
            <a:r>
              <a:rPr lang="en-US" baseline="0" dirty="0" smtClean="0"/>
              <a:t> zealously represent client at trial</a:t>
            </a:r>
          </a:p>
          <a:p>
            <a:r>
              <a:rPr lang="en-US" baseline="0" dirty="0" smtClean="0"/>
              <a:t>Mediation Advocates: work with client to achieve resolution</a:t>
            </a:r>
          </a:p>
          <a:p>
            <a:endParaRPr lang="en-US" dirty="0" smtClean="0"/>
          </a:p>
          <a:p>
            <a:r>
              <a:rPr lang="en-US" dirty="0" smtClean="0"/>
              <a:t>No clear</a:t>
            </a:r>
            <a:r>
              <a:rPr lang="en-US" baseline="0" dirty="0" smtClean="0"/>
              <a:t> ethical guidance for mediation advocates. ABA Model Rules of Professional Conduct 4.1 provides guidance on lawyers as negotiators, including: the duty as a negotiator to seek “a result advantageous to the client but consistent with the requirements of honest dealings with others.”</a:t>
            </a:r>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3</a:t>
            </a:fld>
            <a:endParaRPr lang="en-US" dirty="0"/>
          </a:p>
        </p:txBody>
      </p:sp>
    </p:spTree>
    <p:extLst>
      <p:ext uri="{BB962C8B-B14F-4D97-AF65-F5344CB8AC3E}">
        <p14:creationId xmlns:p14="http://schemas.microsoft.com/office/powerpoint/2010/main" val="1075179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Confidentialit</a:t>
            </a:r>
            <a:r>
              <a:rPr lang="en-US" sz="1200" kern="1200" baseline="0" dirty="0" smtClean="0">
                <a:solidFill>
                  <a:schemeClr val="tx1"/>
                </a:solidFill>
                <a:effectLst/>
                <a:latin typeface="+mn-lt"/>
                <a:ea typeface="+mn-ea"/>
                <a:cs typeface="+mn-cs"/>
              </a:rPr>
              <a:t>y protection </a:t>
            </a:r>
            <a:r>
              <a:rPr lang="en-US" sz="1200" kern="1200" dirty="0" smtClean="0">
                <a:solidFill>
                  <a:schemeClr val="tx1"/>
                </a:solidFill>
                <a:effectLst/>
                <a:latin typeface="+mn-lt"/>
                <a:ea typeface="+mn-ea"/>
                <a:cs typeface="+mn-cs"/>
              </a:rPr>
              <a:t>gives parties and attorneys space and confidence to share information about their case, including strengths and weaknesses, and settlement considerations.</a:t>
            </a:r>
          </a:p>
          <a:p>
            <a:pPr lvl="0"/>
            <a:r>
              <a:rPr lang="en-US" sz="1200" kern="1200" dirty="0" smtClean="0">
                <a:solidFill>
                  <a:schemeClr val="tx1"/>
                </a:solidFill>
                <a:effectLst/>
                <a:latin typeface="+mn-lt"/>
                <a:ea typeface="+mn-ea"/>
                <a:cs typeface="+mn-cs"/>
              </a:rPr>
              <a:t>Written and verbal mediation communications WON’T BE DISCLOSED – unless otherwise agreed to by parties or required by applicable law</a:t>
            </a:r>
          </a:p>
          <a:p>
            <a:pPr lvl="0"/>
            <a:r>
              <a:rPr lang="en-US" sz="1200" kern="1200" dirty="0" smtClean="0">
                <a:solidFill>
                  <a:schemeClr val="tx1"/>
                </a:solidFill>
                <a:effectLst/>
                <a:latin typeface="+mn-lt"/>
                <a:ea typeface="+mn-ea"/>
                <a:cs typeface="+mn-cs"/>
              </a:rPr>
              <a:t>Protected by courts as essential to mediation legitimacy and integrity. </a:t>
            </a:r>
          </a:p>
          <a:p>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4</a:t>
            </a:fld>
            <a:endParaRPr lang="en-US" dirty="0"/>
          </a:p>
        </p:txBody>
      </p:sp>
    </p:spTree>
    <p:extLst>
      <p:ext uri="{BB962C8B-B14F-4D97-AF65-F5344CB8AC3E}">
        <p14:creationId xmlns:p14="http://schemas.microsoft.com/office/powerpoint/2010/main" val="1767669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Falling within the category of bad faith participation</a:t>
            </a:r>
            <a:r>
              <a:rPr lang="en-US" baseline="0" dirty="0" smtClean="0"/>
              <a:t> in mediation</a:t>
            </a:r>
            <a:r>
              <a:rPr lang="en-US" dirty="0" smtClean="0"/>
              <a:t>:</a:t>
            </a:r>
          </a:p>
          <a:p>
            <a:pPr lvl="1"/>
            <a:r>
              <a:rPr lang="en-US" dirty="0" smtClean="0"/>
              <a:t>Using the mediation as a fishing expedition</a:t>
            </a:r>
          </a:p>
          <a:p>
            <a:pPr lvl="1"/>
            <a:r>
              <a:rPr lang="en-US" dirty="0" smtClean="0"/>
              <a:t>Failing to bring a person with full settlement authority </a:t>
            </a:r>
          </a:p>
          <a:p>
            <a:pPr lvl="1"/>
            <a:r>
              <a:rPr lang="en-US" dirty="0" smtClean="0"/>
              <a:t>Failing to bring relevant evidence and witnesses</a:t>
            </a:r>
          </a:p>
          <a:p>
            <a:pPr lvl="1"/>
            <a:r>
              <a:rPr lang="en-US" dirty="0" smtClean="0"/>
              <a:t>Failing to prepare</a:t>
            </a:r>
          </a:p>
          <a:p>
            <a:pPr lvl="1"/>
            <a:r>
              <a:rPr lang="en-US" dirty="0" smtClean="0"/>
              <a:t>Using frivolous or obstructive tactics to thwart the process</a:t>
            </a:r>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5</a:t>
            </a:fld>
            <a:endParaRPr lang="en-US" dirty="0"/>
          </a:p>
        </p:txBody>
      </p:sp>
    </p:spTree>
    <p:extLst>
      <p:ext uri="{BB962C8B-B14F-4D97-AF65-F5344CB8AC3E}">
        <p14:creationId xmlns:p14="http://schemas.microsoft.com/office/powerpoint/2010/main" val="931404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spcBef>
                <a:spcPts val="0"/>
              </a:spcBef>
              <a:defRPr/>
            </a:pPr>
            <a:r>
              <a:rPr lang="en-US" dirty="0" smtClean="0"/>
              <a:t>In the course of representing a client, a lawyer shall not knowingly: </a:t>
            </a:r>
          </a:p>
          <a:p>
            <a:pPr lvl="1" defTabSz="914400">
              <a:spcBef>
                <a:spcPts val="0"/>
              </a:spcBef>
              <a:defRPr/>
            </a:pPr>
            <a:r>
              <a:rPr lang="en-US" dirty="0" smtClean="0"/>
              <a:t>Make a false statement of material fact or law to a third person</a:t>
            </a:r>
            <a:r>
              <a:rPr lang="en-US" baseline="0" dirty="0" smtClean="0"/>
              <a:t> </a:t>
            </a:r>
            <a:r>
              <a:rPr lang="mr-IN" baseline="0" dirty="0" smtClean="0"/>
              <a:t>–</a:t>
            </a:r>
            <a:r>
              <a:rPr lang="en-US" baseline="0" dirty="0" smtClean="0"/>
              <a:t> this includes a mediator! </a:t>
            </a:r>
            <a:endParaRPr lang="en-US" dirty="0" smtClean="0"/>
          </a:p>
          <a:p>
            <a:pPr lvl="1" defTabSz="914400">
              <a:spcBef>
                <a:spcPts val="0"/>
              </a:spcBef>
              <a:defRPr/>
            </a:pPr>
            <a:r>
              <a:rPr lang="en-US" dirty="0" smtClean="0"/>
              <a:t>Fail to disclose a material fact to a third person when disclosure is necessary</a:t>
            </a:r>
            <a:r>
              <a:rPr lang="mr-IN" dirty="0" smtClean="0"/>
              <a:t>…</a:t>
            </a:r>
            <a:r>
              <a:rPr lang="en-US" i="1" dirty="0" smtClean="0"/>
              <a:t>to avoid</a:t>
            </a:r>
            <a:r>
              <a:rPr lang="en-US" i="1" baseline="0" dirty="0" smtClean="0"/>
              <a:t> assisting a criminal or fraudulent act by a client. </a:t>
            </a:r>
            <a:endParaRPr lang="en-US" dirty="0" smtClean="0"/>
          </a:p>
          <a:p>
            <a:pPr defTabSz="914400">
              <a:spcBef>
                <a:spcPts val="0"/>
              </a:spcBef>
              <a:defRPr/>
            </a:pPr>
            <a:r>
              <a:rPr lang="en-US" i="0" baseline="0" dirty="0" smtClean="0"/>
              <a:t>Important qualifications</a:t>
            </a:r>
            <a:r>
              <a:rPr lang="en-US" i="1" baseline="0" dirty="0" smtClean="0"/>
              <a:t>: KNOWINGLY: </a:t>
            </a:r>
            <a:r>
              <a:rPr lang="en-US" i="0" baseline="0" dirty="0" smtClean="0"/>
              <a:t>if an advocate is unaware that a statement is false</a:t>
            </a:r>
            <a:r>
              <a:rPr lang="mr-IN" i="0" baseline="0" dirty="0" smtClean="0"/>
              <a:t>…</a:t>
            </a:r>
            <a:r>
              <a:rPr lang="en-US" i="1" baseline="0" dirty="0" smtClean="0"/>
              <a:t>MATERIAL: </a:t>
            </a:r>
            <a:r>
              <a:rPr lang="en-US" i="0" baseline="0" dirty="0" smtClean="0"/>
              <a:t>if the false statement is not material</a:t>
            </a:r>
            <a:r>
              <a:rPr lang="mr-IN" i="1" baseline="0" dirty="0" smtClean="0"/>
              <a:t>…</a:t>
            </a:r>
            <a:r>
              <a:rPr lang="en-US" i="1" dirty="0" smtClean="0"/>
              <a:t>then Rule 4.1 does not apply.</a:t>
            </a:r>
          </a:p>
          <a:p>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6</a:t>
            </a:fld>
            <a:endParaRPr lang="en-US" dirty="0"/>
          </a:p>
        </p:txBody>
      </p:sp>
    </p:spTree>
    <p:extLst>
      <p:ext uri="{BB962C8B-B14F-4D97-AF65-F5344CB8AC3E}">
        <p14:creationId xmlns:p14="http://schemas.microsoft.com/office/powerpoint/2010/main" val="1323831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E06AA7D-6510-424C-9DDA-9CC95F2612F3}" type="slidenum">
              <a:rPr lang="en-US" smtClean="0"/>
              <a:t>7</a:t>
            </a:fld>
            <a:endParaRPr lang="en-US" dirty="0"/>
          </a:p>
        </p:txBody>
      </p:sp>
    </p:spTree>
    <p:extLst>
      <p:ext uri="{BB962C8B-B14F-4D97-AF65-F5344CB8AC3E}">
        <p14:creationId xmlns:p14="http://schemas.microsoft.com/office/powerpoint/2010/main" val="2120167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err="1" smtClean="0"/>
              <a:t>Foxgate</a:t>
            </a:r>
            <a:r>
              <a:rPr lang="en-US" i="1" baseline="0" dirty="0" smtClean="0"/>
              <a:t> Homeowners’ Association Inc. V. </a:t>
            </a:r>
            <a:r>
              <a:rPr lang="en-US" i="1" baseline="0" dirty="0" err="1" smtClean="0"/>
              <a:t>Bramalea</a:t>
            </a:r>
            <a:r>
              <a:rPr lang="en-US" i="1" baseline="0" dirty="0" smtClean="0"/>
              <a:t> California Inc., </a:t>
            </a:r>
            <a:r>
              <a:rPr lang="en-US" i="0" baseline="0" dirty="0" smtClean="0"/>
              <a:t>26 Cal 4</a:t>
            </a:r>
            <a:r>
              <a:rPr lang="en-US" i="0" baseline="30000" dirty="0" smtClean="0"/>
              <a:t>th</a:t>
            </a:r>
            <a:r>
              <a:rPr lang="en-US" i="0" baseline="0" dirty="0" smtClean="0"/>
              <a:t> 1 (Cal.2001): </a:t>
            </a:r>
          </a:p>
          <a:p>
            <a:pPr marL="171450" indent="-171450">
              <a:buFont typeface="Arial" charset="0"/>
              <a:buChar char="•"/>
            </a:pPr>
            <a:r>
              <a:rPr lang="en-US" i="0" baseline="0" dirty="0" smtClean="0"/>
              <a:t>The plaintiff brought a motion for sanctions for defendant’s bad faith tactics.  </a:t>
            </a:r>
          </a:p>
          <a:p>
            <a:pPr marL="171450" indent="-171450">
              <a:buFont typeface="Arial" charset="0"/>
              <a:buChar char="•"/>
            </a:pPr>
            <a:r>
              <a:rPr lang="en-US" i="0" baseline="0" dirty="0" smtClean="0"/>
              <a:t>Trial court awarded $30,000 in sanctions and Court of Appeals reversed.  </a:t>
            </a:r>
          </a:p>
          <a:p>
            <a:pPr marL="171450" indent="-171450">
              <a:buFont typeface="Arial" charset="0"/>
              <a:buChar char="•"/>
            </a:pPr>
            <a:r>
              <a:rPr lang="en-US" i="0" baseline="0" dirty="0" smtClean="0"/>
              <a:t>CA Supreme Court affirmed: “</a:t>
            </a:r>
            <a:r>
              <a:rPr lang="mr-IN" i="0" baseline="0" dirty="0" smtClean="0"/>
              <a:t>…</a:t>
            </a:r>
            <a:r>
              <a:rPr lang="en-US" i="0" baseline="0" dirty="0" smtClean="0"/>
              <a:t>no exceptions to the confidentiality of mediation communications.” </a:t>
            </a:r>
          </a:p>
          <a:p>
            <a:pPr marL="0" indent="0">
              <a:buFont typeface="Arial" charset="0"/>
              <a:buNone/>
            </a:pPr>
            <a:r>
              <a:rPr lang="en-US" i="1" baseline="0" dirty="0" smtClean="0"/>
              <a:t>Rojas v. Superior Court </a:t>
            </a:r>
            <a:r>
              <a:rPr lang="en-US" i="0" baseline="0" dirty="0" smtClean="0"/>
              <a:t>(2004) 33 Cal. 4</a:t>
            </a:r>
            <a:r>
              <a:rPr lang="en-US" i="0" baseline="30000" dirty="0" smtClean="0"/>
              <a:t>th</a:t>
            </a:r>
            <a:r>
              <a:rPr lang="en-US" i="0" baseline="0" dirty="0" smtClean="0"/>
              <a:t> 407, 415-416 (2004)</a:t>
            </a:r>
          </a:p>
          <a:p>
            <a:pPr marL="171450" indent="-171450">
              <a:buFont typeface="Arial" charset="0"/>
              <a:buChar char="•"/>
            </a:pPr>
            <a:r>
              <a:rPr lang="en-US" i="0" baseline="0" dirty="0" smtClean="0"/>
              <a:t>CA Supreme Court reaffirmed the public policy interest in maintaining confidentiality: “[C]</a:t>
            </a:r>
            <a:r>
              <a:rPr lang="en-US" i="0" baseline="0" dirty="0" err="1" smtClean="0"/>
              <a:t>onfidentiality</a:t>
            </a:r>
            <a:r>
              <a:rPr lang="mr-IN" i="0" baseline="0" dirty="0" smtClean="0"/>
              <a:t>…</a:t>
            </a:r>
            <a:r>
              <a:rPr lang="en-US" i="0" baseline="0" dirty="0" smtClean="0"/>
              <a:t>promote[s] a candid and informal exchange</a:t>
            </a:r>
            <a:r>
              <a:rPr lang="mr-IN" i="0" baseline="0" dirty="0" smtClean="0"/>
              <a:t>…</a:t>
            </a:r>
            <a:r>
              <a:rPr lang="en-US" i="0" baseline="0" dirty="0" smtClean="0"/>
              <a:t>(this) is achieved only if participants know that what is said in the mediation will not be used to their detriment through later court proceedings.”</a:t>
            </a:r>
          </a:p>
          <a:p>
            <a:r>
              <a:rPr lang="en-US" i="0" baseline="0" dirty="0" smtClean="0"/>
              <a:t>QUESTION: What does this mean for mediation advocates?</a:t>
            </a:r>
            <a:endParaRPr lang="en-US" i="1" dirty="0"/>
          </a:p>
        </p:txBody>
      </p:sp>
      <p:sp>
        <p:nvSpPr>
          <p:cNvPr id="4" name="Slide Number Placeholder 3"/>
          <p:cNvSpPr>
            <a:spLocks noGrp="1"/>
          </p:cNvSpPr>
          <p:nvPr>
            <p:ph type="sldNum" sz="quarter" idx="10"/>
          </p:nvPr>
        </p:nvSpPr>
        <p:spPr/>
        <p:txBody>
          <a:bodyPr/>
          <a:lstStyle/>
          <a:p>
            <a:fld id="{1E06AA7D-6510-424C-9DDA-9CC95F2612F3}" type="slidenum">
              <a:rPr lang="en-US" smtClean="0"/>
              <a:t>8</a:t>
            </a:fld>
            <a:endParaRPr lang="en-US"/>
          </a:p>
        </p:txBody>
      </p:sp>
    </p:spTree>
    <p:extLst>
      <p:ext uri="{BB962C8B-B14F-4D97-AF65-F5344CB8AC3E}">
        <p14:creationId xmlns:p14="http://schemas.microsoft.com/office/powerpoint/2010/main" val="1890765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In re A.T. Reynolds &amp; Sons, </a:t>
            </a:r>
            <a:r>
              <a:rPr lang="en-US" dirty="0" smtClean="0"/>
              <a:t>424 B.R. 76, 80-82 (</a:t>
            </a:r>
            <a:r>
              <a:rPr lang="en-US" dirty="0" err="1" smtClean="0"/>
              <a:t>Bankr</a:t>
            </a:r>
            <a:r>
              <a:rPr lang="en-US" dirty="0" smtClean="0"/>
              <a:t>. S.D.N.Y. 2010), Wells Fargo was sanctioned</a:t>
            </a:r>
            <a:r>
              <a:rPr lang="en-US" baseline="0" dirty="0" smtClean="0"/>
              <a:t> after the mediator reported bad faith. </a:t>
            </a:r>
            <a:r>
              <a:rPr lang="en-US" dirty="0" smtClean="0"/>
              <a:t> Bankruptcy</a:t>
            </a:r>
            <a:r>
              <a:rPr lang="en-US" baseline="0" dirty="0" smtClean="0"/>
              <a:t> judge found no tension with confidentiality since </a:t>
            </a:r>
            <a:r>
              <a:rPr lang="en-US" dirty="0" smtClean="0"/>
              <a:t>local rules provided that the “‘mediator shall report any willful failure to attend or participate in good faith.’” </a:t>
            </a:r>
          </a:p>
          <a:p>
            <a:endParaRPr lang="en-US" dirty="0" smtClean="0"/>
          </a:p>
          <a:p>
            <a:r>
              <a:rPr lang="en-US" dirty="0" smtClean="0"/>
              <a:t>What impact does this have on mediation?</a:t>
            </a:r>
          </a:p>
          <a:p>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0" baseline="0" dirty="0" smtClean="0"/>
              <a:t>IMPACT:  </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i="0" baseline="0" dirty="0" smtClean="0"/>
              <a:t>“Allowing parties to testify to mediation communications is an anathema to the mediation community.  Allowing a mediator to testify is worse</a:t>
            </a:r>
            <a:r>
              <a:rPr lang="mr-IN" i="0" baseline="0" dirty="0" smtClean="0"/>
              <a:t>…</a:t>
            </a:r>
            <a:r>
              <a:rPr lang="en-US" i="0" baseline="0" dirty="0" smtClean="0"/>
              <a:t>Resort to mediator evidence should be avoided, unless necessary to resolve the legitimate issue of compliance with court duties.  There is a strong interest in preserving mediation confidentiality and easing the burden on mediators.” (Prof. Peter Thompson, Hamline) </a:t>
            </a:r>
          </a:p>
        </p:txBody>
      </p:sp>
      <p:sp>
        <p:nvSpPr>
          <p:cNvPr id="4" name="Slide Number Placeholder 3"/>
          <p:cNvSpPr>
            <a:spLocks noGrp="1"/>
          </p:cNvSpPr>
          <p:nvPr>
            <p:ph type="sldNum" sz="quarter" idx="10"/>
          </p:nvPr>
        </p:nvSpPr>
        <p:spPr/>
        <p:txBody>
          <a:bodyPr/>
          <a:lstStyle/>
          <a:p>
            <a:fld id="{1E06AA7D-6510-424C-9DDA-9CC95F2612F3}" type="slidenum">
              <a:rPr lang="en-US" smtClean="0"/>
              <a:t>9</a:t>
            </a:fld>
            <a:endParaRPr lang="en-US"/>
          </a:p>
        </p:txBody>
      </p:sp>
    </p:spTree>
    <p:extLst>
      <p:ext uri="{BB962C8B-B14F-4D97-AF65-F5344CB8AC3E}">
        <p14:creationId xmlns:p14="http://schemas.microsoft.com/office/powerpoint/2010/main" val="1940826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9900" y="-3175"/>
            <a:ext cx="8445500" cy="1844675"/>
          </a:xfrm>
          <a:prstGeom prst="rect">
            <a:avLst/>
          </a:prstGeom>
        </p:spPr>
        <p:txBody>
          <a:bodyPr/>
          <a:lstStyle>
            <a:lvl1pPr>
              <a:defRPr sz="3200" baseline="0">
                <a:solidFill>
                  <a:schemeClr val="bg1">
                    <a:lumMod val="85000"/>
                  </a:schemeClr>
                </a:solidFill>
              </a:defRPr>
            </a:lvl1pPr>
          </a:lstStyle>
          <a:p>
            <a:r>
              <a:rPr lang="en-US"/>
              <a:t>SUBTITLE SLIDE HEADER</a:t>
            </a:r>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Helvetica </a:t>
            </a:r>
            <a:r>
              <a:rPr lang="en-US" err="1"/>
              <a:t>Neue</a:t>
            </a:r>
            <a:r>
              <a:rPr lang="en-US"/>
              <a:t> 24 point is used for subtitles </a:t>
            </a:r>
          </a:p>
        </p:txBody>
      </p:sp>
      <p:sp>
        <p:nvSpPr>
          <p:cNvPr id="5" name="Footer Placeholder 4"/>
          <p:cNvSpPr>
            <a:spLocks noGrp="1"/>
          </p:cNvSpPr>
          <p:nvPr>
            <p:ph type="ftr" sz="quarter" idx="11"/>
          </p:nvPr>
        </p:nvSpPr>
        <p:spPr>
          <a:xfrm>
            <a:off x="0" y="6492875"/>
            <a:ext cx="863600" cy="365125"/>
          </a:xfrm>
          <a:prstGeom prst="rect">
            <a:avLst/>
          </a:prstGeom>
        </p:spPr>
        <p:txBody>
          <a:bodyPr/>
          <a:lstStyle>
            <a:lvl1pPr algn="ctr">
              <a:defRPr sz="1000">
                <a:latin typeface="Helvetica Neue"/>
                <a:cs typeface="Helvetica Neue"/>
              </a:defRPr>
            </a:lvl1pPr>
          </a:lstStyle>
          <a:p>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0"/>
            <a:ext cx="8064500" cy="1730823"/>
          </a:xfrm>
          <a:prstGeom prst="rect">
            <a:avLst/>
          </a:prstGeom>
        </p:spPr>
        <p:txBody>
          <a:bodyPr/>
          <a:lstStyle>
            <a:lvl1pPr>
              <a:defRPr baseline="0">
                <a:solidFill>
                  <a:schemeClr val="bg1">
                    <a:lumMod val="85000"/>
                  </a:schemeClr>
                </a:solidFill>
              </a:defRPr>
            </a:lvl1pPr>
          </a:lstStyle>
          <a:p>
            <a:r>
              <a:rPr lang="en-US" spc="200">
                <a:solidFill>
                  <a:schemeClr val="bg1">
                    <a:lumMod val="85000"/>
                  </a:schemeClr>
                </a:solidFill>
              </a:rPr>
              <a:t>CONTENT SLIDE HEADER</a:t>
            </a:r>
            <a:endParaRPr lang="en-US"/>
          </a:p>
        </p:txBody>
      </p:sp>
      <p:sp>
        <p:nvSpPr>
          <p:cNvPr id="3" name="Content Placeholder 2"/>
          <p:cNvSpPr>
            <a:spLocks noGrp="1"/>
          </p:cNvSpPr>
          <p:nvPr>
            <p:ph idx="1"/>
          </p:nvPr>
        </p:nvSpPr>
        <p:spPr/>
        <p:txBody>
          <a:bodyPr/>
          <a:lstStyle>
            <a:lvl3pPr>
              <a:buFont typeface="Wingdings" pitchFamily="2" charset="2"/>
              <a:buChar char="ü"/>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4"/>
          <p:cNvSpPr>
            <a:spLocks noGrp="1"/>
          </p:cNvSpPr>
          <p:nvPr>
            <p:ph type="ftr" sz="quarter" idx="11"/>
          </p:nvPr>
        </p:nvSpPr>
        <p:spPr>
          <a:xfrm>
            <a:off x="0" y="6492875"/>
            <a:ext cx="863600" cy="365125"/>
          </a:xfrm>
          <a:prstGeom prst="rect">
            <a:avLst/>
          </a:prstGeom>
        </p:spPr>
        <p:txBody>
          <a:bodyPr/>
          <a:lstStyle>
            <a:lvl1pPr algn="ctr">
              <a:defRPr sz="1000">
                <a:latin typeface="Helvetica Neue"/>
                <a:cs typeface="Helvetica Neue"/>
              </a:defRPr>
            </a:lvl1pPr>
          </a:lstStyle>
          <a:p>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800" y="0"/>
            <a:ext cx="8255000" cy="1730823"/>
          </a:xfrm>
          <a:prstGeom prst="rect">
            <a:avLst/>
          </a:prstGeom>
        </p:spPr>
        <p:txBody>
          <a:bodyPr/>
          <a:lstStyle>
            <a:lvl1pPr>
              <a:defRPr baseline="0">
                <a:solidFill>
                  <a:schemeClr val="bg1">
                    <a:lumMod val="85000"/>
                  </a:schemeClr>
                </a:solidFill>
              </a:defRPr>
            </a:lvl1pPr>
          </a:lstStyle>
          <a:p>
            <a:r>
              <a:rPr lang="en-US">
                <a:solidFill>
                  <a:schemeClr val="bg1">
                    <a:lumMod val="85000"/>
                  </a:schemeClr>
                </a:solidFill>
              </a:rPr>
              <a:t>SIDE BY SIDE 2</a:t>
            </a:r>
            <a:endParaRPr lang="en-US"/>
          </a:p>
        </p:txBody>
      </p:sp>
      <p:sp>
        <p:nvSpPr>
          <p:cNvPr id="3" name="Content Placeholder 2"/>
          <p:cNvSpPr>
            <a:spLocks noGrp="1"/>
          </p:cNvSpPr>
          <p:nvPr>
            <p:ph sz="half" idx="1"/>
          </p:nvPr>
        </p:nvSpPr>
        <p:spPr>
          <a:xfrm>
            <a:off x="457200" y="1930401"/>
            <a:ext cx="4038600" cy="416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7701"/>
            <a:ext cx="4038600" cy="4178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txBox="1">
            <a:spLocks/>
          </p:cNvSpPr>
          <p:nvPr/>
        </p:nvSpPr>
        <p:spPr>
          <a:xfrm>
            <a:off x="0" y="6492875"/>
            <a:ext cx="863600" cy="365125"/>
          </a:xfrm>
          <a:prstGeom prst="rect">
            <a:avLst/>
          </a:prstGeom>
        </p:spPr>
        <p:txBody>
          <a:bodyPr/>
          <a:lstStyle>
            <a:lvl1pPr algn="ctr">
              <a:defRPr sz="1000">
                <a:latin typeface="Helvetica Neue"/>
                <a:cs typeface="Helvetica Neue"/>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1F6099E8-31BC-4B30-9B48-93ED963EC8CE}" type="slidenum">
              <a:rPr kumimoji="0" lang="en-US" sz="1000" b="0" i="0" u="none" strike="noStrike" kern="1200" cap="none" spc="0" normalizeH="0" baseline="0" noProof="0" smtClean="0">
                <a:ln>
                  <a:noFill/>
                </a:ln>
                <a:solidFill>
                  <a:schemeClr val="tx1"/>
                </a:solidFill>
                <a:effectLst/>
                <a:uLnTx/>
                <a:uFillTx/>
                <a:latin typeface="Helvetica Neue"/>
                <a:ea typeface="+mn-ea"/>
                <a:cs typeface="Helvetica Neue"/>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chemeClr val="tx1"/>
              </a:solidFill>
              <a:effectLst/>
              <a:uLnTx/>
              <a:uFillTx/>
              <a:latin typeface="Helvetica Neue"/>
              <a:ea typeface="+mn-ea"/>
              <a:cs typeface="Helvetica Neue"/>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6400" y="0"/>
            <a:ext cx="9144000" cy="1730823"/>
          </a:xfrm>
          <a:prstGeom prst="rect">
            <a:avLst/>
          </a:prstGeom>
        </p:spPr>
        <p:txBody>
          <a:bodyPr/>
          <a:lstStyle>
            <a:lvl1pPr>
              <a:defRPr baseline="0">
                <a:solidFill>
                  <a:schemeClr val="bg1">
                    <a:lumMod val="85000"/>
                  </a:schemeClr>
                </a:solidFill>
              </a:defRPr>
            </a:lvl1pPr>
          </a:lstStyle>
          <a:p>
            <a:r>
              <a:rPr lang="en-US" spc="200">
                <a:solidFill>
                  <a:schemeClr val="bg1">
                    <a:lumMod val="85000"/>
                  </a:schemeClr>
                </a:solidFill>
              </a:rPr>
              <a:t>SIDE BY SIDE CONTENT HEADER</a:t>
            </a:r>
            <a:endParaRPr lang="en-US"/>
          </a:p>
        </p:txBody>
      </p:sp>
      <p:sp>
        <p:nvSpPr>
          <p:cNvPr id="3" name="Text Placeholder 2"/>
          <p:cNvSpPr>
            <a:spLocks noGrp="1"/>
          </p:cNvSpPr>
          <p:nvPr>
            <p:ph type="body" idx="1"/>
          </p:nvPr>
        </p:nvSpPr>
        <p:spPr>
          <a:xfrm>
            <a:off x="457200" y="19796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733675"/>
            <a:ext cx="4040188" cy="3540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9923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746375"/>
            <a:ext cx="4041775" cy="3540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ooter Placeholder 4"/>
          <p:cNvSpPr>
            <a:spLocks noGrp="1"/>
          </p:cNvSpPr>
          <p:nvPr>
            <p:ph type="ftr" sz="quarter" idx="11"/>
          </p:nvPr>
        </p:nvSpPr>
        <p:spPr>
          <a:xfrm>
            <a:off x="0" y="6492875"/>
            <a:ext cx="863600" cy="365125"/>
          </a:xfrm>
          <a:prstGeom prst="rect">
            <a:avLst/>
          </a:prstGeom>
        </p:spPr>
        <p:txBody>
          <a:bodyPr/>
          <a:lstStyle>
            <a:lvl1pPr algn="ctr">
              <a:defRPr sz="1000">
                <a:latin typeface="Helvetica Neue"/>
                <a:cs typeface="Helvetica Neue"/>
              </a:defRPr>
            </a:lvl1pPr>
          </a:lstStyle>
          <a:p>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9900" y="0"/>
            <a:ext cx="8216900" cy="1730823"/>
          </a:xfrm>
          <a:prstGeom prst="rect">
            <a:avLst/>
          </a:prstGeom>
        </p:spPr>
        <p:txBody>
          <a:bodyPr/>
          <a:lstStyle>
            <a:lvl1pPr>
              <a:defRPr baseline="0">
                <a:solidFill>
                  <a:schemeClr val="bg1">
                    <a:lumMod val="85000"/>
                  </a:schemeClr>
                </a:solidFill>
              </a:defRPr>
            </a:lvl1pPr>
          </a:lstStyle>
          <a:p>
            <a:r>
              <a:rPr lang="en-US">
                <a:solidFill>
                  <a:schemeClr val="bg1">
                    <a:lumMod val="85000"/>
                  </a:schemeClr>
                </a:solidFill>
              </a:rPr>
              <a:t>BLANK PAGE HEADER</a:t>
            </a:r>
            <a:endParaRPr lang="en-US"/>
          </a:p>
        </p:txBody>
      </p:sp>
      <p:sp>
        <p:nvSpPr>
          <p:cNvPr id="5" name="Footer Placeholder 4"/>
          <p:cNvSpPr>
            <a:spLocks noGrp="1"/>
          </p:cNvSpPr>
          <p:nvPr>
            <p:ph type="ftr" sz="quarter" idx="11"/>
          </p:nvPr>
        </p:nvSpPr>
        <p:spPr>
          <a:xfrm>
            <a:off x="0" y="6492875"/>
            <a:ext cx="863600" cy="365125"/>
          </a:xfrm>
          <a:prstGeom prst="rect">
            <a:avLst/>
          </a:prstGeom>
        </p:spPr>
        <p:txBody>
          <a:bodyPr/>
          <a:lstStyle>
            <a:lvl1pPr algn="ctr">
              <a:defRPr sz="1000">
                <a:latin typeface="Helvetica Neue"/>
                <a:cs typeface="Helvetica Neue"/>
              </a:defRPr>
            </a:lvl1pPr>
          </a:lstStyle>
          <a:p>
            <a:endParaRPr lang="en-US"/>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50799"/>
            <a:ext cx="9144000" cy="1536700"/>
          </a:xfrm>
          <a:prstGeom prst="rect">
            <a:avLst/>
          </a:prstGeom>
          <a:solidFill>
            <a:srgbClr val="03367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Placeholder 1"/>
          <p:cNvSpPr>
            <a:spLocks noGrp="1"/>
          </p:cNvSpPr>
          <p:nvPr>
            <p:ph type="title"/>
          </p:nvPr>
        </p:nvSpPr>
        <p:spPr>
          <a:xfrm>
            <a:off x="457200" y="0"/>
            <a:ext cx="8686800" cy="1730823"/>
          </a:xfrm>
          <a:prstGeom prst="rect">
            <a:avLst/>
          </a:prstGeom>
          <a:noFill/>
        </p:spPr>
        <p:txBody>
          <a:bodyPr vert="horz" lIns="91440" tIns="45720" rIns="91440" bIns="45720" rtlCol="0" anchor="ctr">
            <a:noAutofit/>
          </a:bodyPr>
          <a:lstStyle/>
          <a:p>
            <a:r>
              <a:rPr lang="en-US" dirty="0"/>
              <a:t>TITLE GOES HERE</a:t>
            </a:r>
          </a:p>
        </p:txBody>
      </p:sp>
      <p:sp>
        <p:nvSpPr>
          <p:cNvPr id="3" name="Text Placeholder 2"/>
          <p:cNvSpPr>
            <a:spLocks noGrp="1"/>
          </p:cNvSpPr>
          <p:nvPr>
            <p:ph type="body" idx="1"/>
          </p:nvPr>
        </p:nvSpPr>
        <p:spPr>
          <a:xfrm>
            <a:off x="457200" y="1832423"/>
            <a:ext cx="8229600" cy="4365177"/>
          </a:xfrm>
          <a:prstGeom prst="rect">
            <a:avLst/>
          </a:prstGeom>
          <a:ln>
            <a:noFill/>
          </a:ln>
        </p:spPr>
        <p:txBody>
          <a:bodyPr vert="horz" lIns="91440" tIns="45720" rIns="91440" bIns="45720" rtlCol="0">
            <a:normAutofit/>
          </a:bodyPr>
          <a:lstStyle/>
          <a:p>
            <a:pPr lvl="0"/>
            <a:r>
              <a:rPr lang="en-US" sz="2400" dirty="0"/>
              <a:t>Level 1 slide copy in 24 point Helvetica </a:t>
            </a:r>
            <a:r>
              <a:rPr lang="en-US" sz="2400" dirty="0" err="1"/>
              <a:t>Neue</a:t>
            </a:r>
            <a:r>
              <a:rPr lang="en-US" sz="2400" dirty="0"/>
              <a:t> caps &amp; lower case, lightened 35% from black.</a:t>
            </a:r>
            <a:endParaRPr lang="en-US" dirty="0"/>
          </a:p>
          <a:p>
            <a:pPr lvl="1"/>
            <a:r>
              <a:rPr lang="en-US" dirty="0"/>
              <a:t>Helvetica </a:t>
            </a:r>
            <a:r>
              <a:rPr lang="en-US" dirty="0" err="1"/>
              <a:t>Neue</a:t>
            </a:r>
            <a:r>
              <a:rPr lang="en-US" dirty="0"/>
              <a:t> 24 point is preferred for level 2 slides</a:t>
            </a:r>
          </a:p>
          <a:p>
            <a:pPr lvl="2"/>
            <a:r>
              <a:rPr lang="en-US" dirty="0"/>
              <a:t>Third level also utilizes Helvetica </a:t>
            </a:r>
            <a:r>
              <a:rPr lang="en-US" dirty="0" err="1"/>
              <a:t>Neue</a:t>
            </a:r>
            <a:r>
              <a:rPr lang="en-US" dirty="0"/>
              <a:t> 20 point</a:t>
            </a:r>
          </a:p>
          <a:p>
            <a:pPr lvl="3"/>
            <a:r>
              <a:rPr lang="en-US" dirty="0"/>
              <a:t>Fourth level appears in Helvetica </a:t>
            </a:r>
            <a:r>
              <a:rPr lang="en-US" dirty="0" err="1"/>
              <a:t>Neue</a:t>
            </a:r>
            <a:r>
              <a:rPr lang="en-US" dirty="0"/>
              <a:t> 18 point</a:t>
            </a:r>
          </a:p>
          <a:p>
            <a:pPr lvl="0"/>
            <a:r>
              <a:rPr lang="en-US" dirty="0"/>
              <a:t>Footer formatting is as follows:</a:t>
            </a:r>
          </a:p>
          <a:p>
            <a:pPr lvl="2"/>
            <a:r>
              <a:rPr lang="en-US" dirty="0"/>
              <a:t>Logo appears in lower right hand corner</a:t>
            </a:r>
          </a:p>
          <a:p>
            <a:pPr lvl="2"/>
            <a:r>
              <a:rPr lang="en-US" dirty="0"/>
              <a:t>Page number appears in lower left hand corner</a:t>
            </a:r>
          </a:p>
          <a:p>
            <a:pPr lvl="1"/>
            <a:endParaRPr lang="en-US" dirty="0"/>
          </a:p>
        </p:txBody>
      </p:sp>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62519" y="389693"/>
            <a:ext cx="1035339" cy="655715"/>
          </a:xfrm>
          <a:prstGeom prst="rect">
            <a:avLst/>
          </a:prstGeom>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iming>
    <p:tnLst>
      <p:par>
        <p:cTn xmlns:p14="http://schemas.microsoft.com/office/powerpoint/2010/main" id="1" dur="indefinite" restart="never" nodeType="tmRoot"/>
      </p:par>
    </p:tnLst>
  </p:timing>
  <p:txStyles>
    <p:titleStyle>
      <a:lvl1pPr algn="l" defTabSz="457200" rtl="0" eaLnBrk="1" latinLnBrk="0" hangingPunct="1">
        <a:lnSpc>
          <a:spcPts val="3400"/>
        </a:lnSpc>
        <a:spcBef>
          <a:spcPct val="0"/>
        </a:spcBef>
        <a:buNone/>
        <a:defRPr sz="2800" b="0" i="0" kern="1200" baseline="0">
          <a:solidFill>
            <a:schemeClr val="bg1">
              <a:lumMod val="85000"/>
            </a:schemeClr>
          </a:solidFill>
          <a:effectLst/>
          <a:latin typeface="Helvetica Neue Bold Condensed"/>
          <a:ea typeface="+mj-ea"/>
          <a:cs typeface="Helvetica Neue Bold Condensed"/>
        </a:defRPr>
      </a:lvl1pPr>
    </p:titleStyle>
    <p:bodyStyle>
      <a:lvl1pPr marL="342900" indent="-342900" algn="l" defTabSz="457200" rtl="0" eaLnBrk="1" latinLnBrk="0" hangingPunct="1">
        <a:spcBef>
          <a:spcPct val="20000"/>
        </a:spcBef>
        <a:buFont typeface="Arial"/>
        <a:buChar char="•"/>
        <a:defRPr sz="2400" kern="1200" baseline="0">
          <a:solidFill>
            <a:schemeClr val="bg2">
              <a:lumMod val="10000"/>
            </a:schemeClr>
          </a:solidFill>
          <a:latin typeface="Helvetica Neue"/>
          <a:ea typeface="+mn-ea"/>
          <a:cs typeface="Helvetica Neue"/>
        </a:defRPr>
      </a:lvl1pPr>
      <a:lvl2pPr marL="742950" indent="-285750" algn="l" defTabSz="457200" rtl="0" eaLnBrk="1" latinLnBrk="0" hangingPunct="1">
        <a:spcBef>
          <a:spcPct val="20000"/>
        </a:spcBef>
        <a:buFont typeface="Courier New" pitchFamily="49" charset="0"/>
        <a:buChar char="o"/>
        <a:defRPr sz="2000" kern="1200" baseline="0">
          <a:solidFill>
            <a:schemeClr val="tx1">
              <a:lumMod val="65000"/>
              <a:lumOff val="35000"/>
            </a:schemeClr>
          </a:solidFill>
          <a:latin typeface="Helvetica Neue"/>
          <a:ea typeface="+mn-ea"/>
          <a:cs typeface="Helvetica Neue"/>
        </a:defRPr>
      </a:lvl2pPr>
      <a:lvl3pPr marL="1143000" indent="-228600" algn="l" defTabSz="457200" rtl="0" eaLnBrk="1" latinLnBrk="0" hangingPunct="1">
        <a:spcBef>
          <a:spcPct val="20000"/>
        </a:spcBef>
        <a:buFont typeface="Arial"/>
        <a:buChar char="•"/>
        <a:defRPr sz="2000" kern="1200" baseline="0">
          <a:solidFill>
            <a:schemeClr val="tx1">
              <a:lumMod val="65000"/>
              <a:lumOff val="35000"/>
            </a:schemeClr>
          </a:solidFill>
          <a:latin typeface="Helvetica Neue"/>
          <a:ea typeface="+mn-ea"/>
          <a:cs typeface="Helvetica Neue"/>
        </a:defRPr>
      </a:lvl3pPr>
      <a:lvl4pPr marL="1600200" indent="-228600" algn="l" defTabSz="457200" rtl="0" eaLnBrk="1" latinLnBrk="0" hangingPunct="1">
        <a:spcBef>
          <a:spcPct val="20000"/>
        </a:spcBef>
        <a:buFont typeface="Arial"/>
        <a:buChar char="–"/>
        <a:defRPr sz="1800" kern="1200" baseline="0">
          <a:solidFill>
            <a:schemeClr val="tx1">
              <a:lumMod val="65000"/>
              <a:lumOff val="35000"/>
            </a:schemeClr>
          </a:solidFill>
          <a:latin typeface="Helvetica Neue"/>
          <a:ea typeface="+mn-ea"/>
          <a:cs typeface="Helvetica Neue"/>
        </a:defRPr>
      </a:lvl4pPr>
      <a:lvl5pPr marL="2057400" indent="-228600" algn="l" defTabSz="457200" rtl="0" eaLnBrk="1" latinLnBrk="0" hangingPunct="1">
        <a:spcBef>
          <a:spcPct val="20000"/>
        </a:spcBef>
        <a:buFont typeface="Arial"/>
        <a:buChar char="»"/>
        <a:defRPr sz="1800" kern="1200">
          <a:solidFill>
            <a:schemeClr val="tx1">
              <a:lumMod val="65000"/>
              <a:lumOff val="35000"/>
            </a:schemeClr>
          </a:solidFill>
          <a:latin typeface="Helvetica Neue"/>
          <a:ea typeface="+mn-ea"/>
          <a:cs typeface="Helvetica Neu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Mediation Ethics for Advocates</a:t>
            </a:r>
            <a:br>
              <a:rPr lang="en-US" sz="4000" dirty="0"/>
            </a:b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endParaRPr lang="en-US" sz="3200" b="1" i="1" dirty="0"/>
          </a:p>
          <a:p>
            <a:pPr marL="0" indent="0" algn="ctr">
              <a:buNone/>
            </a:pPr>
            <a:r>
              <a:rPr lang="en-US" sz="3200" b="1" i="1" dirty="0" smtClean="0"/>
              <a:t>(presenter)</a:t>
            </a:r>
          </a:p>
          <a:p>
            <a:pPr marL="0" indent="0" algn="ctr">
              <a:buNone/>
            </a:pPr>
            <a:r>
              <a:rPr lang="en-US" sz="3200" b="1" i="1" dirty="0" smtClean="0"/>
              <a:t>(date)</a:t>
            </a:r>
            <a:endParaRPr lang="en-US" sz="3200" b="1" i="1" dirty="0"/>
          </a:p>
        </p:txBody>
      </p:sp>
    </p:spTree>
    <p:extLst>
      <p:ext uri="{BB962C8B-B14F-4D97-AF65-F5344CB8AC3E}">
        <p14:creationId xmlns:p14="http://schemas.microsoft.com/office/powerpoint/2010/main" val="28922806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Faith and Confidentiality</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a:p>
          <a:p>
            <a:r>
              <a:rPr lang="en-US" sz="3200" dirty="0" smtClean="0"/>
              <a:t>Important to consider exceptions as well.</a:t>
            </a:r>
          </a:p>
          <a:p>
            <a:pPr marL="0" indent="0">
              <a:buNone/>
            </a:pPr>
            <a:endParaRPr lang="en-US" dirty="0"/>
          </a:p>
          <a:p>
            <a:pPr marL="0" indent="0">
              <a:buNone/>
            </a:pPr>
            <a:endParaRPr lang="en-US" dirty="0"/>
          </a:p>
          <a:p>
            <a:endParaRPr lang="en-US" dirty="0" smtClean="0"/>
          </a:p>
          <a:p>
            <a:endParaRPr lang="en-US" i="1" dirty="0"/>
          </a:p>
          <a:p>
            <a:endParaRPr lang="en-US" i="1" dirty="0" smtClean="0"/>
          </a:p>
          <a:p>
            <a:endParaRPr lang="en-US" dirty="0" smtClean="0"/>
          </a:p>
          <a:p>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50446290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Candor and Truthfulness and Confidentiality</a:t>
            </a:r>
            <a:endParaRPr lang="en-US"/>
          </a:p>
        </p:txBody>
      </p:sp>
      <p:sp>
        <p:nvSpPr>
          <p:cNvPr id="3" name="Content Placeholder 2"/>
          <p:cNvSpPr>
            <a:spLocks noGrp="1"/>
          </p:cNvSpPr>
          <p:nvPr>
            <p:ph idx="1"/>
          </p:nvPr>
        </p:nvSpPr>
        <p:spPr/>
        <p:txBody>
          <a:bodyPr>
            <a:normAutofit/>
          </a:bodyPr>
          <a:lstStyle/>
          <a:p>
            <a:endParaRPr lang="en-US" sz="3200" dirty="0" smtClean="0"/>
          </a:p>
          <a:p>
            <a:r>
              <a:rPr lang="en-US" sz="3200" dirty="0"/>
              <a:t>L</a:t>
            </a:r>
            <a:r>
              <a:rPr lang="en-US" sz="3200" dirty="0" smtClean="0"/>
              <a:t>imitations imposed by MPRC Rules of Professional Conduct when negotiating. </a:t>
            </a:r>
          </a:p>
          <a:p>
            <a:pPr marL="0" indent="0">
              <a:buNone/>
            </a:pPr>
            <a:endParaRPr lang="en-US" sz="3200" dirty="0" smtClean="0"/>
          </a:p>
          <a:p>
            <a:r>
              <a:rPr lang="en-US" sz="3200" dirty="0" smtClean="0"/>
              <a:t>Tension between mediation confidentiality protections and false statements.</a:t>
            </a:r>
            <a:endParaRPr lang="en-US" sz="3200" dirty="0"/>
          </a:p>
          <a:p>
            <a:endParaRPr lang="en-US" dirty="0" smtClean="0"/>
          </a:p>
        </p:txBody>
      </p:sp>
    </p:spTree>
    <p:extLst>
      <p:ext uri="{BB962C8B-B14F-4D97-AF65-F5344CB8AC3E}">
        <p14:creationId xmlns:p14="http://schemas.microsoft.com/office/powerpoint/2010/main" val="116625846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Candor and Truthfulness and </a:t>
            </a:r>
            <a:r>
              <a:rPr lang="en-US" dirty="0" smtClean="0"/>
              <a:t>Confidentiality:</a:t>
            </a:r>
            <a:br>
              <a:rPr lang="en-US" dirty="0" smtClean="0"/>
            </a:br>
            <a:r>
              <a:rPr lang="en-US" dirty="0" smtClean="0"/>
              <a:t>Puffery</a:t>
            </a:r>
            <a:endParaRPr lang="en-US" dirty="0"/>
          </a:p>
        </p:txBody>
      </p:sp>
      <p:sp>
        <p:nvSpPr>
          <p:cNvPr id="3" name="Content Placeholder 2"/>
          <p:cNvSpPr>
            <a:spLocks noGrp="1"/>
          </p:cNvSpPr>
          <p:nvPr>
            <p:ph idx="1"/>
          </p:nvPr>
        </p:nvSpPr>
        <p:spPr/>
        <p:txBody>
          <a:bodyPr>
            <a:normAutofit/>
          </a:bodyPr>
          <a:lstStyle/>
          <a:p>
            <a:endParaRPr lang="en-US" dirty="0" smtClean="0"/>
          </a:p>
          <a:p>
            <a:r>
              <a:rPr lang="en-US" sz="2800" dirty="0" smtClean="0"/>
              <a:t>What about puffery?</a:t>
            </a:r>
          </a:p>
          <a:p>
            <a:pPr marL="0" indent="0">
              <a:buNone/>
            </a:pPr>
            <a:endParaRPr lang="en-US" sz="2800" dirty="0"/>
          </a:p>
          <a:p>
            <a:r>
              <a:rPr lang="en-US" sz="2800" dirty="0" smtClean="0"/>
              <a:t>Hypothetical:</a:t>
            </a:r>
          </a:p>
          <a:p>
            <a:pPr lvl="1"/>
            <a:r>
              <a:rPr lang="en-US" sz="2400" dirty="0" smtClean="0"/>
              <a:t>Mediation </a:t>
            </a:r>
            <a:r>
              <a:rPr lang="en-US" sz="2400" dirty="0"/>
              <a:t>advocate tells mediator that to the best of his knowledge, insurance coverage was limited to $200K, when documents in the file showed that the client had $1 million in coverage.  </a:t>
            </a:r>
            <a:endParaRPr lang="en-US" sz="2400" dirty="0" smtClean="0"/>
          </a:p>
          <a:p>
            <a:pPr lvl="1"/>
            <a:r>
              <a:rPr lang="en-US" sz="2400" dirty="0" smtClean="0"/>
              <a:t>Ethical</a:t>
            </a:r>
            <a:r>
              <a:rPr lang="en-US" sz="2400" dirty="0"/>
              <a:t>?</a:t>
            </a:r>
          </a:p>
          <a:p>
            <a:endParaRPr lang="en-US" dirty="0" smtClean="0"/>
          </a:p>
        </p:txBody>
      </p:sp>
    </p:spTree>
    <p:extLst>
      <p:ext uri="{BB962C8B-B14F-4D97-AF65-F5344CB8AC3E}">
        <p14:creationId xmlns:p14="http://schemas.microsoft.com/office/powerpoint/2010/main" val="27149749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Candor and Truthfulness and </a:t>
            </a:r>
            <a:r>
              <a:rPr lang="en-US" dirty="0" smtClean="0"/>
              <a:t>Confidentiality:</a:t>
            </a:r>
            <a:br>
              <a:rPr lang="en-US" dirty="0" smtClean="0"/>
            </a:br>
            <a:r>
              <a:rPr lang="en-US" dirty="0" smtClean="0"/>
              <a:t>Bluffing</a:t>
            </a:r>
            <a:endParaRPr lang="en-US" dirty="0"/>
          </a:p>
        </p:txBody>
      </p:sp>
      <p:sp>
        <p:nvSpPr>
          <p:cNvPr id="3" name="Content Placeholder 2"/>
          <p:cNvSpPr>
            <a:spLocks noGrp="1"/>
          </p:cNvSpPr>
          <p:nvPr>
            <p:ph idx="1"/>
          </p:nvPr>
        </p:nvSpPr>
        <p:spPr/>
        <p:txBody>
          <a:bodyPr>
            <a:normAutofit lnSpcReduction="10000"/>
          </a:bodyPr>
          <a:lstStyle/>
          <a:p>
            <a:endParaRPr lang="en-US" sz="2800" dirty="0" smtClean="0"/>
          </a:p>
          <a:p>
            <a:r>
              <a:rPr lang="en-US" sz="2800" dirty="0" smtClean="0"/>
              <a:t>What about bluffing?</a:t>
            </a:r>
          </a:p>
          <a:p>
            <a:pPr marL="0" indent="0">
              <a:buNone/>
            </a:pPr>
            <a:endParaRPr lang="en-US" sz="2800" dirty="0"/>
          </a:p>
          <a:p>
            <a:r>
              <a:rPr lang="en-US" sz="2800" dirty="0" smtClean="0"/>
              <a:t>Hypothetical:</a:t>
            </a:r>
          </a:p>
          <a:p>
            <a:pPr lvl="1"/>
            <a:r>
              <a:rPr lang="en-US" sz="2400" dirty="0"/>
              <a:t>A mediation advocate tells a mediator, truthfully, that the authority to settle does not exceed $100K but then adds, untruthfully, “I don’t think that we are going to be able to reach anybody today to obtain additional authority.” </a:t>
            </a:r>
            <a:endParaRPr lang="en-US" sz="2400" dirty="0" smtClean="0"/>
          </a:p>
          <a:p>
            <a:pPr lvl="1"/>
            <a:r>
              <a:rPr lang="en-US" sz="2400" dirty="0" smtClean="0"/>
              <a:t>Ethical</a:t>
            </a:r>
            <a:r>
              <a:rPr lang="en-US" sz="2400" dirty="0"/>
              <a:t>?</a:t>
            </a:r>
          </a:p>
          <a:p>
            <a:endParaRPr lang="en-US" dirty="0" smtClean="0"/>
          </a:p>
        </p:txBody>
      </p:sp>
    </p:spTree>
    <p:extLst>
      <p:ext uri="{BB962C8B-B14F-4D97-AF65-F5344CB8AC3E}">
        <p14:creationId xmlns:p14="http://schemas.microsoft.com/office/powerpoint/2010/main" val="8626139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Candor and Truthfulness and Confidentiality: Misrepresentation</a:t>
            </a:r>
            <a:endParaRPr lang="en-US" dirty="0"/>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defTabSz="914400">
              <a:spcBef>
                <a:spcPts val="0"/>
              </a:spcBef>
            </a:pPr>
            <a:endParaRPr lang="en-US" sz="3200" dirty="0" smtClean="0"/>
          </a:p>
          <a:p>
            <a:pPr defTabSz="914400">
              <a:spcBef>
                <a:spcPts val="0"/>
              </a:spcBef>
            </a:pPr>
            <a:r>
              <a:rPr lang="en-US" sz="3200" dirty="0" smtClean="0"/>
              <a:t>What about misrepresentation?</a:t>
            </a:r>
          </a:p>
          <a:p>
            <a:pPr defTabSz="914400">
              <a:spcBef>
                <a:spcPts val="0"/>
              </a:spcBef>
            </a:pPr>
            <a:endParaRPr lang="en-US" sz="3200" dirty="0"/>
          </a:p>
          <a:p>
            <a:pPr defTabSz="914400">
              <a:spcBef>
                <a:spcPts val="0"/>
              </a:spcBef>
            </a:pPr>
            <a:r>
              <a:rPr lang="en-US" sz="3200" dirty="0" smtClean="0"/>
              <a:t>Hypothetical:</a:t>
            </a:r>
            <a:endParaRPr lang="en-US" sz="3200" dirty="0"/>
          </a:p>
          <a:p>
            <a:pPr lvl="1" defTabSz="914400">
              <a:spcBef>
                <a:spcPts val="0"/>
              </a:spcBef>
            </a:pPr>
            <a:r>
              <a:rPr lang="en-US" sz="2800" dirty="0" smtClean="0"/>
              <a:t>Mediation advocate participating in a personal injury mediation without the client present settled the case without disclosing the client had died.  </a:t>
            </a:r>
          </a:p>
          <a:p>
            <a:pPr lvl="1" defTabSz="914400">
              <a:spcBef>
                <a:spcPts val="0"/>
              </a:spcBef>
            </a:pPr>
            <a:r>
              <a:rPr lang="en-US" sz="2800" dirty="0" smtClean="0"/>
              <a:t>Ethical? </a:t>
            </a:r>
          </a:p>
          <a:p>
            <a:pPr defTabSz="914400">
              <a:spcBef>
                <a:spcPts val="0"/>
              </a:spcBef>
            </a:pPr>
            <a:endParaRPr lang="en-US" dirty="0"/>
          </a:p>
          <a:p>
            <a:pPr defTabSz="914400">
              <a:spcBef>
                <a:spcPts val="0"/>
              </a:spcBef>
            </a:pPr>
            <a:endParaRPr lang="en-US" dirty="0"/>
          </a:p>
        </p:txBody>
      </p:sp>
    </p:spTree>
    <p:extLst>
      <p:ext uri="{BB962C8B-B14F-4D97-AF65-F5344CB8AC3E}">
        <p14:creationId xmlns:p14="http://schemas.microsoft.com/office/powerpoint/2010/main" val="32700646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Confidentiality Protection </a:t>
            </a:r>
            <a:endParaRPr lang="en-US" dirty="0"/>
          </a:p>
        </p:txBody>
      </p:sp>
      <p:sp>
        <p:nvSpPr>
          <p:cNvPr id="3" name="Content Placeholder 2"/>
          <p:cNvSpPr>
            <a:spLocks noGrp="1"/>
          </p:cNvSpPr>
          <p:nvPr>
            <p:ph idx="1"/>
          </p:nvPr>
        </p:nvSpPr>
        <p:spPr/>
        <p:txBody>
          <a:bodyPr>
            <a:normAutofit/>
          </a:bodyPr>
          <a:lstStyle/>
          <a:p>
            <a:pPr defTabSz="914400">
              <a:spcBef>
                <a:spcPts val="0"/>
              </a:spcBef>
            </a:pPr>
            <a:endParaRPr lang="en-US" dirty="0" smtClean="0"/>
          </a:p>
          <a:p>
            <a:pPr defTabSz="914400">
              <a:spcBef>
                <a:spcPts val="0"/>
              </a:spcBef>
            </a:pPr>
            <a:endParaRPr lang="en-US" i="1" dirty="0"/>
          </a:p>
          <a:p>
            <a:pPr defTabSz="914400">
              <a:spcBef>
                <a:spcPts val="0"/>
              </a:spcBef>
            </a:pPr>
            <a:r>
              <a:rPr lang="en-US" sz="3200" dirty="0" smtClean="0"/>
              <a:t>Scope of confidentiality protection: broad</a:t>
            </a:r>
            <a:endParaRPr lang="en-US" sz="3200" dirty="0"/>
          </a:p>
          <a:p>
            <a:pPr marL="0" indent="0" defTabSz="914400">
              <a:spcBef>
                <a:spcPts val="0"/>
              </a:spcBef>
              <a:buNone/>
            </a:pPr>
            <a:endParaRPr lang="en-US" sz="3200" dirty="0"/>
          </a:p>
          <a:p>
            <a:pPr defTabSz="914400">
              <a:spcBef>
                <a:spcPts val="0"/>
              </a:spcBef>
            </a:pPr>
            <a:r>
              <a:rPr lang="en-US" sz="3200" dirty="0" smtClean="0"/>
              <a:t>Is there a pass for attorney malpractice in the context of a mediation? </a:t>
            </a:r>
          </a:p>
          <a:p>
            <a:pPr marL="0" indent="0" defTabSz="914400">
              <a:spcBef>
                <a:spcPts val="0"/>
              </a:spcBef>
              <a:buNone/>
            </a:pPr>
            <a:endParaRPr lang="en-US" dirty="0" smtClean="0"/>
          </a:p>
          <a:p>
            <a:pPr defTabSz="914400">
              <a:spcBef>
                <a:spcPts val="0"/>
              </a:spcBef>
            </a:pPr>
            <a:endParaRPr lang="en-US" dirty="0"/>
          </a:p>
          <a:p>
            <a:pPr defTabSz="914400">
              <a:spcBef>
                <a:spcPts val="0"/>
              </a:spcBef>
            </a:pPr>
            <a:endParaRPr lang="en-US" dirty="0"/>
          </a:p>
        </p:txBody>
      </p:sp>
    </p:spTree>
    <p:extLst>
      <p:ext uri="{BB962C8B-B14F-4D97-AF65-F5344CB8AC3E}">
        <p14:creationId xmlns:p14="http://schemas.microsoft.com/office/powerpoint/2010/main" val="212188053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Elephant in the Room: Third Party Funders</a:t>
            </a:r>
            <a:endParaRPr lang="en-US"/>
          </a:p>
        </p:txBody>
      </p:sp>
      <p:sp>
        <p:nvSpPr>
          <p:cNvPr id="3" name="Content Placeholder 2"/>
          <p:cNvSpPr>
            <a:spLocks noGrp="1"/>
          </p:cNvSpPr>
          <p:nvPr>
            <p:ph idx="1"/>
          </p:nvPr>
        </p:nvSpPr>
        <p:spPr/>
        <p:txBody>
          <a:bodyPr>
            <a:normAutofit/>
          </a:bodyPr>
          <a:lstStyle/>
          <a:p>
            <a:pPr marL="0" indent="0" defTabSz="914400">
              <a:spcBef>
                <a:spcPts val="0"/>
              </a:spcBef>
              <a:buNone/>
            </a:pPr>
            <a:endParaRPr lang="en-US" dirty="0"/>
          </a:p>
          <a:p>
            <a:pPr marL="0" indent="0" defTabSz="914400">
              <a:spcBef>
                <a:spcPts val="0"/>
              </a:spcBef>
              <a:buNone/>
            </a:pPr>
            <a:endParaRPr lang="en-US" sz="2800" dirty="0" smtClean="0"/>
          </a:p>
          <a:p>
            <a:pPr defTabSz="914400">
              <a:spcBef>
                <a:spcPts val="0"/>
              </a:spcBef>
            </a:pPr>
            <a:r>
              <a:rPr lang="en-US" sz="2800" dirty="0" smtClean="0"/>
              <a:t>Third party funder funds a party’s participation in mediation in return for a share of the proceeds. </a:t>
            </a:r>
          </a:p>
          <a:p>
            <a:pPr defTabSz="914400">
              <a:spcBef>
                <a:spcPts val="0"/>
              </a:spcBef>
            </a:pPr>
            <a:endParaRPr lang="en-US" sz="2800" dirty="0" smtClean="0"/>
          </a:p>
          <a:p>
            <a:pPr defTabSz="914400">
              <a:spcBef>
                <a:spcPts val="0"/>
              </a:spcBef>
            </a:pPr>
            <a:r>
              <a:rPr lang="en-US" sz="2800" dirty="0" smtClean="0"/>
              <a:t>Impact on the mediation process?</a:t>
            </a:r>
            <a:endParaRPr lang="en-US" sz="2800" dirty="0"/>
          </a:p>
          <a:p>
            <a:pPr defTabSz="914400">
              <a:spcBef>
                <a:spcPts val="0"/>
              </a:spcBef>
            </a:pPr>
            <a:endParaRPr lang="en-US" dirty="0"/>
          </a:p>
        </p:txBody>
      </p:sp>
    </p:spTree>
    <p:extLst>
      <p:ext uri="{BB962C8B-B14F-4D97-AF65-F5344CB8AC3E}">
        <p14:creationId xmlns:p14="http://schemas.microsoft.com/office/powerpoint/2010/main" val="10586361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Resources, Questions</a:t>
            </a:r>
            <a:endParaRPr lang="en-US" dirty="0"/>
          </a:p>
        </p:txBody>
      </p:sp>
      <p:sp>
        <p:nvSpPr>
          <p:cNvPr id="3" name="Content Placeholder 2"/>
          <p:cNvSpPr>
            <a:spLocks noGrp="1"/>
          </p:cNvSpPr>
          <p:nvPr>
            <p:ph idx="1"/>
          </p:nvPr>
        </p:nvSpPr>
        <p:spPr/>
        <p:txBody>
          <a:bodyPr>
            <a:normAutofit/>
          </a:bodyPr>
          <a:lstStyle/>
          <a:p>
            <a:pPr marL="0" indent="0" defTabSz="914400">
              <a:spcBef>
                <a:spcPts val="0"/>
              </a:spcBef>
              <a:buNone/>
            </a:pPr>
            <a:endParaRPr lang="en-US" sz="3200" dirty="0" smtClean="0"/>
          </a:p>
          <a:p>
            <a:pPr defTabSz="914400">
              <a:spcBef>
                <a:spcPts val="0"/>
              </a:spcBef>
            </a:pPr>
            <a:r>
              <a:rPr lang="en-US" sz="3200" dirty="0" smtClean="0"/>
              <a:t>Recap</a:t>
            </a:r>
          </a:p>
          <a:p>
            <a:pPr marL="0" indent="0" defTabSz="914400">
              <a:spcBef>
                <a:spcPts val="0"/>
              </a:spcBef>
              <a:buNone/>
            </a:pPr>
            <a:endParaRPr lang="en-US" sz="3200" dirty="0"/>
          </a:p>
          <a:p>
            <a:pPr defTabSz="914400">
              <a:spcBef>
                <a:spcPts val="0"/>
              </a:spcBef>
            </a:pPr>
            <a:r>
              <a:rPr lang="en-US" sz="3200" dirty="0" smtClean="0"/>
              <a:t>Resources</a:t>
            </a:r>
          </a:p>
          <a:p>
            <a:pPr defTabSz="914400">
              <a:spcBef>
                <a:spcPts val="0"/>
              </a:spcBef>
            </a:pPr>
            <a:endParaRPr lang="en-US" sz="3200" dirty="0"/>
          </a:p>
          <a:p>
            <a:pPr defTabSz="914400">
              <a:spcBef>
                <a:spcPts val="0"/>
              </a:spcBef>
            </a:pPr>
            <a:r>
              <a:rPr lang="en-US" sz="3200" dirty="0" smtClean="0"/>
              <a:t>Questions?</a:t>
            </a:r>
          </a:p>
          <a:p>
            <a:pPr defTabSz="914400">
              <a:spcBef>
                <a:spcPts val="0"/>
              </a:spcBef>
            </a:pPr>
            <a:endParaRPr lang="en-US" sz="3200" dirty="0"/>
          </a:p>
          <a:p>
            <a:pPr defTabSz="914400">
              <a:spcBef>
                <a:spcPts val="0"/>
              </a:spcBef>
            </a:pPr>
            <a:r>
              <a:rPr lang="en-US" sz="3200" dirty="0" smtClean="0"/>
              <a:t>Thank you!</a:t>
            </a:r>
            <a:endParaRPr lang="en-US" sz="3200" dirty="0"/>
          </a:p>
        </p:txBody>
      </p:sp>
    </p:spTree>
    <p:extLst>
      <p:ext uri="{BB962C8B-B14F-4D97-AF65-F5344CB8AC3E}">
        <p14:creationId xmlns:p14="http://schemas.microsoft.com/office/powerpoint/2010/main" val="185758095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 and Overview</a:t>
            </a:r>
            <a:endParaRPr lang="en-US" dirty="0"/>
          </a:p>
        </p:txBody>
      </p:sp>
      <p:sp>
        <p:nvSpPr>
          <p:cNvPr id="3" name="Content Placeholder 2"/>
          <p:cNvSpPr>
            <a:spLocks noGrp="1"/>
          </p:cNvSpPr>
          <p:nvPr>
            <p:ph idx="1"/>
          </p:nvPr>
        </p:nvSpPr>
        <p:spPr/>
        <p:txBody>
          <a:bodyPr>
            <a:normAutofit/>
          </a:bodyPr>
          <a:lstStyle/>
          <a:p>
            <a:r>
              <a:rPr lang="en-US" sz="3200" b="1" dirty="0" smtClean="0"/>
              <a:t>The Panelists</a:t>
            </a:r>
          </a:p>
          <a:p>
            <a:r>
              <a:rPr lang="en-US" sz="3200" b="1" dirty="0" smtClean="0"/>
              <a:t>Workshop Format</a:t>
            </a:r>
          </a:p>
          <a:p>
            <a:pPr lvl="1"/>
            <a:r>
              <a:rPr lang="en-US" sz="3200" dirty="0" smtClean="0"/>
              <a:t>Mediation Advocates</a:t>
            </a:r>
          </a:p>
          <a:p>
            <a:pPr lvl="1"/>
            <a:r>
              <a:rPr lang="en-US" sz="3200" dirty="0" smtClean="0"/>
              <a:t>Ethical </a:t>
            </a:r>
            <a:r>
              <a:rPr lang="en-US" sz="3200" dirty="0"/>
              <a:t>C</a:t>
            </a:r>
            <a:r>
              <a:rPr lang="en-US" sz="3200" dirty="0" smtClean="0"/>
              <a:t>onsiderations and Tensions </a:t>
            </a:r>
          </a:p>
          <a:p>
            <a:pPr lvl="1"/>
            <a:r>
              <a:rPr lang="en-US" sz="3200" dirty="0" smtClean="0"/>
              <a:t>Third Party Funders</a:t>
            </a:r>
          </a:p>
          <a:p>
            <a:pPr lvl="1"/>
            <a:r>
              <a:rPr lang="en-US" sz="3200" dirty="0" smtClean="0"/>
              <a:t>Recap, Resources, and Questions</a:t>
            </a:r>
          </a:p>
        </p:txBody>
      </p:sp>
    </p:spTree>
    <p:extLst>
      <p:ext uri="{BB962C8B-B14F-4D97-AF65-F5344CB8AC3E}">
        <p14:creationId xmlns:p14="http://schemas.microsoft.com/office/powerpoint/2010/main" val="24703618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Point</a:t>
            </a:r>
            <a:endParaRPr lang="en-US" dirty="0"/>
          </a:p>
        </p:txBody>
      </p:sp>
      <p:sp>
        <p:nvSpPr>
          <p:cNvPr id="3" name="Content Placeholder 2"/>
          <p:cNvSpPr>
            <a:spLocks noGrp="1"/>
          </p:cNvSpPr>
          <p:nvPr>
            <p:ph idx="1"/>
          </p:nvPr>
        </p:nvSpPr>
        <p:spPr/>
        <p:txBody>
          <a:bodyPr>
            <a:normAutofit/>
          </a:bodyPr>
          <a:lstStyle/>
          <a:p>
            <a:endParaRPr lang="en-US" dirty="0" smtClean="0"/>
          </a:p>
          <a:p>
            <a:pPr marL="0" indent="0">
              <a:buNone/>
            </a:pPr>
            <a:r>
              <a:rPr lang="en-US" sz="3200" dirty="0" smtClean="0"/>
              <a:t>Different roles: </a:t>
            </a:r>
          </a:p>
          <a:p>
            <a:pPr lvl="1"/>
            <a:r>
              <a:rPr lang="en-US" sz="2800" dirty="0" smtClean="0"/>
              <a:t>Litigation counsel </a:t>
            </a:r>
          </a:p>
          <a:p>
            <a:pPr lvl="1"/>
            <a:r>
              <a:rPr lang="en-US" sz="2800" dirty="0" smtClean="0"/>
              <a:t>Mediation advocates </a:t>
            </a:r>
          </a:p>
          <a:p>
            <a:pPr marL="57150" indent="0">
              <a:buNone/>
            </a:pPr>
            <a:endParaRPr lang="en-US" sz="3200" dirty="0" smtClean="0"/>
          </a:p>
          <a:p>
            <a:pPr marL="57150" indent="0">
              <a:buNone/>
            </a:pPr>
            <a:r>
              <a:rPr lang="en-US" sz="3200" dirty="0" smtClean="0"/>
              <a:t>Questions: </a:t>
            </a:r>
            <a:endParaRPr lang="en-US" sz="3600" dirty="0" smtClean="0"/>
          </a:p>
          <a:p>
            <a:pPr lvl="2"/>
            <a:r>
              <a:rPr lang="en-US" sz="2800" dirty="0" smtClean="0"/>
              <a:t>Use of litigation tactics in </a:t>
            </a:r>
            <a:r>
              <a:rPr lang="en-US" sz="2800" dirty="0" smtClean="0"/>
              <a:t>mediation</a:t>
            </a:r>
            <a:endParaRPr lang="en-US" sz="2800" dirty="0"/>
          </a:p>
          <a:p>
            <a:pPr lvl="2"/>
            <a:r>
              <a:rPr lang="en-US" sz="2800" dirty="0" smtClean="0"/>
              <a:t>Ethical</a:t>
            </a:r>
            <a:r>
              <a:rPr lang="en-US" sz="2800" dirty="0" smtClean="0"/>
              <a:t>? </a:t>
            </a:r>
            <a:endParaRPr lang="en-US" sz="2800" dirty="0"/>
          </a:p>
        </p:txBody>
      </p:sp>
    </p:spTree>
    <p:extLst>
      <p:ext uri="{BB962C8B-B14F-4D97-AF65-F5344CB8AC3E}">
        <p14:creationId xmlns:p14="http://schemas.microsoft.com/office/powerpoint/2010/main" val="2750104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Ethical Consideration #1: Confidentiality</a:t>
            </a:r>
            <a:endParaRPr lang="en-US" dirty="0"/>
          </a:p>
        </p:txBody>
      </p:sp>
      <p:sp>
        <p:nvSpPr>
          <p:cNvPr id="3" name="Content Placeholder 2"/>
          <p:cNvSpPr>
            <a:spLocks noGrp="1"/>
          </p:cNvSpPr>
          <p:nvPr>
            <p:ph idx="1"/>
          </p:nvPr>
        </p:nvSpPr>
        <p:spPr/>
        <p:txBody>
          <a:bodyPr>
            <a:normAutofit/>
          </a:bodyPr>
          <a:lstStyle/>
          <a:p>
            <a:r>
              <a:rPr lang="en-US" sz="3600" dirty="0" smtClean="0"/>
              <a:t>Foundational component of mediation:</a:t>
            </a:r>
          </a:p>
          <a:p>
            <a:pPr marL="457200" lvl="1" indent="0">
              <a:buNone/>
            </a:pPr>
            <a:endParaRPr lang="en-US" sz="3200" dirty="0" smtClean="0"/>
          </a:p>
          <a:p>
            <a:pPr lvl="1"/>
            <a:r>
              <a:rPr lang="en-US" sz="3200" dirty="0"/>
              <a:t>W</a:t>
            </a:r>
            <a:r>
              <a:rPr lang="en-US" sz="3200" dirty="0" smtClean="0"/>
              <a:t>ritten and verbal mediation communications won’t be disclosed</a:t>
            </a:r>
          </a:p>
          <a:p>
            <a:pPr lvl="1"/>
            <a:endParaRPr lang="en-US" sz="3200" dirty="0"/>
          </a:p>
          <a:p>
            <a:pPr lvl="1"/>
            <a:r>
              <a:rPr lang="en-US" sz="3200" dirty="0" smtClean="0"/>
              <a:t>Generally protected by courts</a:t>
            </a:r>
          </a:p>
        </p:txBody>
      </p:sp>
    </p:spTree>
    <p:extLst>
      <p:ext uri="{BB962C8B-B14F-4D97-AF65-F5344CB8AC3E}">
        <p14:creationId xmlns:p14="http://schemas.microsoft.com/office/powerpoint/2010/main" val="7158752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Ethical Consideration #2: </a:t>
            </a:r>
            <a:r>
              <a:rPr lang="en-US" dirty="0" smtClean="0"/>
              <a:t/>
            </a:r>
            <a:br>
              <a:rPr lang="en-US" dirty="0" smtClean="0"/>
            </a:br>
            <a:r>
              <a:rPr lang="en-US" dirty="0" smtClean="0"/>
              <a:t>Good </a:t>
            </a:r>
            <a:r>
              <a:rPr lang="en-US" dirty="0" smtClean="0"/>
              <a:t>Faith Participation in Mediation</a:t>
            </a:r>
            <a:endParaRPr lang="en-US" dirty="0"/>
          </a:p>
        </p:txBody>
      </p:sp>
      <p:sp>
        <p:nvSpPr>
          <p:cNvPr id="3" name="Content Placeholder 2"/>
          <p:cNvSpPr>
            <a:spLocks noGrp="1"/>
          </p:cNvSpPr>
          <p:nvPr>
            <p:ph idx="1"/>
          </p:nvPr>
        </p:nvSpPr>
        <p:spPr/>
        <p:txBody>
          <a:bodyPr>
            <a:normAutofit/>
          </a:bodyPr>
          <a:lstStyle/>
          <a:p>
            <a:r>
              <a:rPr lang="en-US" sz="3600" dirty="0" smtClean="0"/>
              <a:t>No bright line definition</a:t>
            </a:r>
          </a:p>
          <a:p>
            <a:pPr marL="0" indent="0">
              <a:buNone/>
            </a:pPr>
            <a:endParaRPr lang="en-US" sz="3600" dirty="0" smtClean="0"/>
          </a:p>
          <a:p>
            <a:r>
              <a:rPr lang="en-US" sz="3600" dirty="0"/>
              <a:t>O</a:t>
            </a:r>
            <a:r>
              <a:rPr lang="en-US" sz="3600" dirty="0" smtClean="0"/>
              <a:t>ften described in the context of bad faith participation </a:t>
            </a:r>
            <a:r>
              <a:rPr lang="mr-IN" sz="3600" dirty="0" smtClean="0"/>
              <a:t>–</a:t>
            </a:r>
            <a:r>
              <a:rPr lang="en-US" sz="3600" dirty="0" smtClean="0"/>
              <a:t> “you know it when you see it.”</a:t>
            </a:r>
            <a:endParaRPr lang="en-US" sz="3600" dirty="0"/>
          </a:p>
        </p:txBody>
      </p:sp>
    </p:spTree>
    <p:extLst>
      <p:ext uri="{BB962C8B-B14F-4D97-AF65-F5344CB8AC3E}">
        <p14:creationId xmlns:p14="http://schemas.microsoft.com/office/powerpoint/2010/main" val="151154969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Ethical Consideration #3: </a:t>
            </a:r>
            <a:r>
              <a:rPr lang="en-US" dirty="0" smtClean="0"/>
              <a:t/>
            </a:r>
            <a:br>
              <a:rPr lang="en-US" dirty="0" smtClean="0"/>
            </a:br>
            <a:r>
              <a:rPr lang="en-US" dirty="0" smtClean="0"/>
              <a:t>Candor </a:t>
            </a:r>
            <a:r>
              <a:rPr lang="en-US" dirty="0" smtClean="0"/>
              <a:t>and Truthfulness in Mediation </a:t>
            </a:r>
            <a:endParaRPr lang="en-US" dirty="0"/>
          </a:p>
        </p:txBody>
      </p:sp>
      <p:sp>
        <p:nvSpPr>
          <p:cNvPr id="3" name="Content Placeholder 2"/>
          <p:cNvSpPr>
            <a:spLocks noGrp="1"/>
          </p:cNvSpPr>
          <p:nvPr>
            <p:ph idx="1"/>
          </p:nvPr>
        </p:nvSpPr>
        <p:spPr/>
        <p:txBody>
          <a:bodyPr>
            <a:normAutofit/>
          </a:bodyPr>
          <a:lstStyle/>
          <a:p>
            <a:r>
              <a:rPr lang="en-US" sz="2800" dirty="0" smtClean="0"/>
              <a:t>MRPC 4.1: Truthfulness </a:t>
            </a:r>
            <a:r>
              <a:rPr lang="en-US" sz="2800" dirty="0"/>
              <a:t>in Statements to </a:t>
            </a:r>
            <a:r>
              <a:rPr lang="en-US" sz="2800" dirty="0" smtClean="0"/>
              <a:t>Others, applies to communications to and through mediators. </a:t>
            </a:r>
          </a:p>
          <a:p>
            <a:pPr marL="0" indent="0">
              <a:buNone/>
            </a:pPr>
            <a:endParaRPr lang="en-US" sz="2800" dirty="0" smtClean="0"/>
          </a:p>
          <a:p>
            <a:r>
              <a:rPr lang="en-US" sz="2800" dirty="0"/>
              <a:t>A</a:t>
            </a:r>
            <a:r>
              <a:rPr lang="en-US" sz="2800" dirty="0" smtClean="0"/>
              <a:t> lawyer </a:t>
            </a:r>
            <a:r>
              <a:rPr lang="en-US" sz="2800" dirty="0"/>
              <a:t>shall not knowingly: </a:t>
            </a:r>
            <a:endParaRPr lang="en-US" sz="2800" dirty="0" smtClean="0"/>
          </a:p>
          <a:p>
            <a:pPr lvl="1" defTabSz="914400">
              <a:spcBef>
                <a:spcPts val="0"/>
              </a:spcBef>
              <a:defRPr/>
            </a:pPr>
            <a:r>
              <a:rPr lang="en-US" sz="2400" dirty="0" smtClean="0"/>
              <a:t>Make </a:t>
            </a:r>
            <a:r>
              <a:rPr lang="en-US" sz="2400" dirty="0"/>
              <a:t>a false statement of material fact or </a:t>
            </a:r>
            <a:r>
              <a:rPr lang="en-US" sz="2400" dirty="0" smtClean="0"/>
              <a:t>law;</a:t>
            </a:r>
          </a:p>
          <a:p>
            <a:pPr lvl="1" defTabSz="914400">
              <a:spcBef>
                <a:spcPts val="0"/>
              </a:spcBef>
              <a:defRPr/>
            </a:pPr>
            <a:r>
              <a:rPr lang="en-US" sz="2400" dirty="0" smtClean="0"/>
              <a:t>Fail </a:t>
            </a:r>
            <a:r>
              <a:rPr lang="en-US" sz="2400" dirty="0"/>
              <a:t>to disclose a material fact to a third person when disclosure is </a:t>
            </a:r>
            <a:r>
              <a:rPr lang="en-US" sz="2400" dirty="0" smtClean="0"/>
              <a:t>necessary</a:t>
            </a:r>
            <a:r>
              <a:rPr lang="mr-IN" sz="2400" dirty="0" smtClean="0"/>
              <a:t>…</a:t>
            </a:r>
            <a:endParaRPr lang="en-US" sz="2400" dirty="0"/>
          </a:p>
          <a:p>
            <a:endParaRPr lang="en-US" dirty="0"/>
          </a:p>
          <a:p>
            <a:endParaRPr lang="en-US" dirty="0" smtClean="0"/>
          </a:p>
          <a:p>
            <a:endParaRPr lang="en-US" dirty="0"/>
          </a:p>
          <a:p>
            <a:pPr marL="0" indent="0">
              <a:buNone/>
            </a:pPr>
            <a:endParaRPr lang="en-US" dirty="0"/>
          </a:p>
          <a:p>
            <a:endParaRPr lang="en-US" dirty="0"/>
          </a:p>
          <a:p>
            <a:pPr lvl="1"/>
            <a:endParaRPr lang="en-US" dirty="0" smtClean="0"/>
          </a:p>
        </p:txBody>
      </p:sp>
    </p:spTree>
    <p:extLst>
      <p:ext uri="{BB962C8B-B14F-4D97-AF65-F5344CB8AC3E}">
        <p14:creationId xmlns:p14="http://schemas.microsoft.com/office/powerpoint/2010/main" val="72521462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Tensions!</a:t>
            </a:r>
            <a:endParaRPr lang="en-US" dirty="0"/>
          </a:p>
        </p:txBody>
      </p:sp>
      <p:sp>
        <p:nvSpPr>
          <p:cNvPr id="3" name="Content Placeholder 2"/>
          <p:cNvSpPr>
            <a:spLocks noGrp="1"/>
          </p:cNvSpPr>
          <p:nvPr>
            <p:ph idx="1"/>
          </p:nvPr>
        </p:nvSpPr>
        <p:spPr/>
        <p:txBody>
          <a:bodyPr>
            <a:normAutofit/>
          </a:bodyPr>
          <a:lstStyle/>
          <a:p>
            <a:pPr marL="0" indent="0">
              <a:buNone/>
            </a:pPr>
            <a:endParaRPr lang="en-US" sz="3200" dirty="0"/>
          </a:p>
          <a:p>
            <a:r>
              <a:rPr lang="en-US" sz="3200" dirty="0" smtClean="0"/>
              <a:t>Between good faith participation and candor and truthfulness in mediation - and confidentiality. </a:t>
            </a:r>
          </a:p>
          <a:p>
            <a:pPr marL="0" indent="0">
              <a:buNone/>
            </a:pPr>
            <a:endParaRPr lang="en-US" sz="3200" dirty="0" smtClean="0"/>
          </a:p>
          <a:p>
            <a:r>
              <a:rPr lang="en-US" sz="3200" dirty="0" smtClean="0"/>
              <a:t>How to prove bad faith or misrepresentation without breaching confidentiality?</a:t>
            </a:r>
          </a:p>
        </p:txBody>
      </p:sp>
    </p:spTree>
    <p:extLst>
      <p:ext uri="{BB962C8B-B14F-4D97-AF65-F5344CB8AC3E}">
        <p14:creationId xmlns:p14="http://schemas.microsoft.com/office/powerpoint/2010/main" val="3576354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Faith and Confidentiality</a:t>
            </a:r>
            <a:endParaRPr lang="en-US" dirty="0"/>
          </a:p>
        </p:txBody>
      </p:sp>
      <p:sp>
        <p:nvSpPr>
          <p:cNvPr id="3" name="Content Placeholder 2"/>
          <p:cNvSpPr>
            <a:spLocks noGrp="1"/>
          </p:cNvSpPr>
          <p:nvPr>
            <p:ph idx="1"/>
          </p:nvPr>
        </p:nvSpPr>
        <p:spPr>
          <a:xfrm>
            <a:off x="457200" y="1513371"/>
            <a:ext cx="8229600" cy="4684230"/>
          </a:xfrm>
        </p:spPr>
        <p:txBody>
          <a:bodyPr>
            <a:noAutofit/>
          </a:bodyPr>
          <a:lstStyle/>
          <a:p>
            <a:pPr marL="0" indent="0" algn="ctr">
              <a:buNone/>
            </a:pPr>
            <a:r>
              <a:rPr lang="en-US" sz="2800" dirty="0" smtClean="0"/>
              <a:t>Mediation Hypothetical</a:t>
            </a:r>
          </a:p>
          <a:p>
            <a:pPr marL="0" indent="0">
              <a:buNone/>
            </a:pPr>
            <a:endParaRPr lang="en-US" sz="2800" dirty="0"/>
          </a:p>
          <a:p>
            <a:r>
              <a:rPr lang="en-US" sz="2800" dirty="0" smtClean="0"/>
              <a:t>Plaintiff’s attorney is prepared, brings 9 experts </a:t>
            </a:r>
          </a:p>
          <a:p>
            <a:r>
              <a:rPr lang="en-US" sz="2800" dirty="0" smtClean="0"/>
              <a:t>Defendant’s attorney shows up late, is uncooperative, brings no experts </a:t>
            </a:r>
          </a:p>
          <a:p>
            <a:r>
              <a:rPr lang="en-US" sz="2800" dirty="0" smtClean="0"/>
              <a:t>Mediation cancelled because need defense experts </a:t>
            </a:r>
          </a:p>
          <a:p>
            <a:endParaRPr lang="en-US" sz="2800" dirty="0"/>
          </a:p>
          <a:p>
            <a:r>
              <a:rPr lang="en-US" sz="2800" i="1" dirty="0" smtClean="0"/>
              <a:t>Should confidentiality be breached to prove bad faith</a:t>
            </a:r>
            <a:r>
              <a:rPr lang="en-US" sz="2800" dirty="0" smtClean="0"/>
              <a:t>?</a:t>
            </a:r>
          </a:p>
        </p:txBody>
      </p:sp>
    </p:spTree>
    <p:extLst>
      <p:ext uri="{BB962C8B-B14F-4D97-AF65-F5344CB8AC3E}">
        <p14:creationId xmlns:p14="http://schemas.microsoft.com/office/powerpoint/2010/main" val="14375606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Faith and Confidentiality</a:t>
            </a:r>
            <a:endParaRPr lang="en-US" dirty="0"/>
          </a:p>
        </p:txBody>
      </p:sp>
      <p:sp>
        <p:nvSpPr>
          <p:cNvPr id="3" name="Content Placeholder 2"/>
          <p:cNvSpPr>
            <a:spLocks noGrp="1"/>
          </p:cNvSpPr>
          <p:nvPr>
            <p:ph idx="1"/>
          </p:nvPr>
        </p:nvSpPr>
        <p:spPr/>
        <p:txBody>
          <a:bodyPr>
            <a:normAutofit/>
          </a:bodyPr>
          <a:lstStyle/>
          <a:p>
            <a:endParaRPr lang="en-US" dirty="0" smtClean="0"/>
          </a:p>
          <a:p>
            <a:r>
              <a:rPr lang="en-US" sz="2800" dirty="0" smtClean="0"/>
              <a:t>Consider state and local laws and rules.</a:t>
            </a:r>
          </a:p>
          <a:p>
            <a:endParaRPr lang="en-US" sz="2800" dirty="0"/>
          </a:p>
          <a:p>
            <a:r>
              <a:rPr lang="en-US" sz="2800" dirty="0" smtClean="0"/>
              <a:t>Southern District of New York case where local rules allowed mediator to report a party’s bad faith. </a:t>
            </a:r>
          </a:p>
          <a:p>
            <a:endParaRPr lang="en-US" sz="2800" dirty="0"/>
          </a:p>
          <a:p>
            <a:r>
              <a:rPr lang="en-US" sz="2800" dirty="0" smtClean="0"/>
              <a:t>What impact does this have on mediation?</a:t>
            </a:r>
          </a:p>
          <a:p>
            <a:endParaRPr lang="en-US" i="1" dirty="0"/>
          </a:p>
          <a:p>
            <a:endParaRPr lang="en-US" i="1" dirty="0" smtClean="0"/>
          </a:p>
          <a:p>
            <a:endParaRPr lang="en-US" dirty="0" smtClean="0"/>
          </a:p>
          <a:p>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8313304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Theme">
  <a:themeElements>
    <a:clrScheme name="Custom 1">
      <a:dk1>
        <a:sysClr val="windowText" lastClr="000000"/>
      </a:dk1>
      <a:lt1>
        <a:sysClr val="window" lastClr="FFFFFF"/>
      </a:lt1>
      <a:dk2>
        <a:srgbClr val="00678F"/>
      </a:dk2>
      <a:lt2>
        <a:srgbClr val="EEECE1"/>
      </a:lt2>
      <a:accent1>
        <a:srgbClr val="F5822A"/>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JAMS POWERPOINT logo update" id="{4165E21C-6156-4B1E-BBCF-2E91BD328742}" vid="{7B9B6AB2-9999-4337-82D3-96425347F2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2401</TotalTime>
  <Words>1705</Words>
  <Application>Microsoft Macintosh PowerPoint</Application>
  <PresentationFormat>On-screen Show (4:3)</PresentationFormat>
  <Paragraphs>209</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Theme</vt:lpstr>
      <vt:lpstr>Mediation Ethics for Advocates </vt:lpstr>
      <vt:lpstr>Introductions and Overview</vt:lpstr>
      <vt:lpstr>Starting Point</vt:lpstr>
      <vt:lpstr>BIG Ethical Consideration #1: Confidentiality</vt:lpstr>
      <vt:lpstr>BIG Ethical Consideration #2:  Good Faith Participation in Mediation</vt:lpstr>
      <vt:lpstr>BIG Ethical Consideration #3:  Candor and Truthfulness in Mediation </vt:lpstr>
      <vt:lpstr>Tensions!</vt:lpstr>
      <vt:lpstr>Good Faith and Confidentiality</vt:lpstr>
      <vt:lpstr>Good Faith and Confidentiality</vt:lpstr>
      <vt:lpstr>Good Faith and Confidentiality</vt:lpstr>
      <vt:lpstr>Candor and Truthfulness and Confidentiality</vt:lpstr>
      <vt:lpstr>Candor and Truthfulness and Confidentiality: Puffery</vt:lpstr>
      <vt:lpstr>Candor and Truthfulness and Confidentiality: Bluffing</vt:lpstr>
      <vt:lpstr>Candor and Truthfulness and Confidentiality: Misrepresentation</vt:lpstr>
      <vt:lpstr>Scope of Confidentiality Protection </vt:lpstr>
      <vt:lpstr>Elephant in the Room: Third Party Funders</vt:lpstr>
      <vt:lpstr>Recap, Resources, Questions</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c:title>
  <dc:creator>Richard Birke</dc:creator>
  <cp:lastModifiedBy>Richard Birke</cp:lastModifiedBy>
  <cp:revision>57</cp:revision>
  <cp:lastPrinted>2019-01-31T18:03:42Z</cp:lastPrinted>
  <dcterms:created xsi:type="dcterms:W3CDTF">2016-09-06T17:42:35Z</dcterms:created>
  <dcterms:modified xsi:type="dcterms:W3CDTF">2019-02-05T19:54:07Z</dcterms:modified>
</cp:coreProperties>
</file>