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4" r:id="rId10"/>
    <p:sldId id="269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61137-2BD6-FC48-8857-7AFD9AEF850A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609C-8F24-8F4E-A131-53ABB3BD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8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 the hand?  Diagnostic tools!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2410-4A3B-2444-AF48-FA55CB69A6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0" y="-3175"/>
            <a:ext cx="8445500" cy="1844675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SUBTITLE SLIDE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Helvetica </a:t>
            </a:r>
            <a:r>
              <a:rPr lang="en-US" err="1"/>
              <a:t>Neue</a:t>
            </a:r>
            <a:r>
              <a:rPr lang="en-US"/>
              <a:t> 24 point is used for subtitles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86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Helvetica Neue"/>
                <a:cs typeface="Helvetica Neue"/>
              </a:defRPr>
            </a:lvl1pPr>
          </a:lstStyle>
          <a:p>
            <a:fld id="{1F6099E8-31BC-4B30-9B48-93ED963EC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064500" cy="173082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pc="200">
                <a:solidFill>
                  <a:schemeClr val="bg1">
                    <a:lumMod val="85000"/>
                  </a:schemeClr>
                </a:solidFill>
              </a:rPr>
              <a:t>CONTENT SLIDE HEADER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ü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86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Helvetica Neue"/>
                <a:cs typeface="Helvetica Neue"/>
              </a:defRPr>
            </a:lvl1pPr>
          </a:lstStyle>
          <a:p>
            <a:fld id="{1F6099E8-31BC-4B30-9B48-93ED963EC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0"/>
            <a:ext cx="8255000" cy="173082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SIDE BY SIDE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0401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7701"/>
            <a:ext cx="4038600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92875"/>
            <a:ext cx="86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Helvetica Neue"/>
                <a:cs typeface="Helvetica Neue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099E8-31BC-4B30-9B48-93ED963EC8C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0"/>
            <a:ext cx="9144000" cy="173082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pc="200">
                <a:solidFill>
                  <a:schemeClr val="bg1">
                    <a:lumMod val="85000"/>
                  </a:schemeClr>
                </a:solidFill>
              </a:rPr>
              <a:t>SIDE BY SIDE CONTENT HEADER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96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336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923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63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86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Helvetica Neue"/>
                <a:cs typeface="Helvetica Neue"/>
              </a:defRPr>
            </a:lvl1pPr>
          </a:lstStyle>
          <a:p>
            <a:fld id="{1F6099E8-31BC-4B30-9B48-93ED963EC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0"/>
            <a:ext cx="8216900" cy="173082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BLANK PAGE HEADER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86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Helvetica Neue"/>
                <a:cs typeface="Helvetica Neue"/>
              </a:defRPr>
            </a:lvl1pPr>
          </a:lstStyle>
          <a:p>
            <a:fld id="{1F6099E8-31BC-4B30-9B48-93ED963EC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50799"/>
            <a:ext cx="9144000" cy="1536700"/>
          </a:xfrm>
          <a:prstGeom prst="rect">
            <a:avLst/>
          </a:prstGeom>
          <a:solidFill>
            <a:srgbClr val="033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7308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423"/>
            <a:ext cx="8229600" cy="43651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400" dirty="0"/>
              <a:t>Level 1 slide copy in 24 point Helvetica </a:t>
            </a:r>
            <a:r>
              <a:rPr lang="en-US" sz="2400" dirty="0" err="1"/>
              <a:t>Neue</a:t>
            </a:r>
            <a:r>
              <a:rPr lang="en-US" sz="2400" dirty="0"/>
              <a:t> caps &amp; lower case, lightened 35% from black.</a:t>
            </a:r>
            <a:endParaRPr lang="en-US" dirty="0"/>
          </a:p>
          <a:p>
            <a:pPr lvl="1"/>
            <a:r>
              <a:rPr lang="en-US" dirty="0"/>
              <a:t>Helvetica </a:t>
            </a:r>
            <a:r>
              <a:rPr lang="en-US" dirty="0" err="1"/>
              <a:t>Neue</a:t>
            </a:r>
            <a:r>
              <a:rPr lang="en-US" dirty="0"/>
              <a:t> 24 point is preferred for level 2 slides</a:t>
            </a:r>
          </a:p>
          <a:p>
            <a:pPr lvl="2"/>
            <a:r>
              <a:rPr lang="en-US" dirty="0"/>
              <a:t>Third level also utilizes Helvetica </a:t>
            </a:r>
            <a:r>
              <a:rPr lang="en-US" dirty="0" err="1"/>
              <a:t>Neue</a:t>
            </a:r>
            <a:r>
              <a:rPr lang="en-US" dirty="0"/>
              <a:t> 20 point</a:t>
            </a:r>
          </a:p>
          <a:p>
            <a:pPr lvl="3"/>
            <a:r>
              <a:rPr lang="en-US" dirty="0"/>
              <a:t>Fourth level appears in Helvetica </a:t>
            </a:r>
            <a:r>
              <a:rPr lang="en-US" dirty="0" err="1"/>
              <a:t>Neue</a:t>
            </a:r>
            <a:r>
              <a:rPr lang="en-US" dirty="0"/>
              <a:t> 18 point</a:t>
            </a:r>
          </a:p>
          <a:p>
            <a:pPr lvl="0"/>
            <a:r>
              <a:rPr lang="en-US" dirty="0"/>
              <a:t>Footer formatting is as follows:</a:t>
            </a:r>
          </a:p>
          <a:p>
            <a:pPr lvl="2"/>
            <a:r>
              <a:rPr lang="en-US" dirty="0"/>
              <a:t>Logo appears in lower right hand corner</a:t>
            </a:r>
          </a:p>
          <a:p>
            <a:pPr lvl="2"/>
            <a:r>
              <a:rPr lang="en-US" dirty="0"/>
              <a:t>Page number appears in lower left hand corner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19" y="389693"/>
            <a:ext cx="1035339" cy="655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9" r:id="rId3"/>
    <p:sldLayoutId id="2147483750" r:id="rId4"/>
    <p:sldLayoutId id="2147483751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2800" b="0" i="0" kern="1200" baseline="0">
          <a:solidFill>
            <a:schemeClr val="bg1">
              <a:lumMod val="85000"/>
            </a:schemeClr>
          </a:solidFill>
          <a:effectLst/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bg2">
              <a:lumMod val="10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000" kern="1200" baseline="0">
          <a:solidFill>
            <a:schemeClr val="tx1">
              <a:lumMod val="65000"/>
              <a:lumOff val="3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>
              <a:lumMod val="65000"/>
              <a:lumOff val="35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BREAKING IMPASSE and 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58073"/>
            <a:ext cx="8274957" cy="52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REVISIT OUR EARLIER LIST OF CURES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Let </a:t>
            </a:r>
            <a:r>
              <a:rPr lang="en-US" dirty="0" smtClean="0"/>
              <a:t>‘</a:t>
            </a:r>
            <a:r>
              <a:rPr lang="en-US" dirty="0" err="1"/>
              <a:t>E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tew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Decision Trees </a:t>
            </a:r>
            <a:r>
              <a:rPr lang="en-US" dirty="0"/>
              <a:t>and R</a:t>
            </a:r>
            <a:r>
              <a:rPr lang="en-US" dirty="0" smtClean="0"/>
              <a:t>isk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Bracketing and </a:t>
            </a:r>
            <a:r>
              <a:rPr lang="en-US" dirty="0" smtClean="0"/>
              <a:t>Conditional </a:t>
            </a:r>
            <a:r>
              <a:rPr lang="en-US" dirty="0"/>
              <a:t>O</a:t>
            </a:r>
            <a:r>
              <a:rPr lang="en-US" dirty="0" smtClean="0"/>
              <a:t>ffers</a:t>
            </a:r>
          </a:p>
          <a:p>
            <a:endParaRPr lang="en-US" dirty="0"/>
          </a:p>
          <a:p>
            <a:r>
              <a:rPr lang="en-US" dirty="0" smtClean="0"/>
              <a:t>Mediator’s Proposals</a:t>
            </a:r>
          </a:p>
          <a:p>
            <a:endParaRPr lang="en-US" dirty="0"/>
          </a:p>
          <a:p>
            <a:r>
              <a:rPr lang="en-US" dirty="0"/>
              <a:t>External </a:t>
            </a:r>
            <a:r>
              <a:rPr lang="en-US" dirty="0" smtClean="0"/>
              <a:t>Decision </a:t>
            </a:r>
            <a:r>
              <a:rPr lang="en-US" dirty="0"/>
              <a:t>M</a:t>
            </a:r>
            <a:r>
              <a:rPr lang="en-US" dirty="0" smtClean="0"/>
              <a:t>aker </a:t>
            </a:r>
            <a:r>
              <a:rPr lang="en-US" dirty="0"/>
              <a:t>for </a:t>
            </a:r>
            <a:r>
              <a:rPr lang="en-US" dirty="0" smtClean="0"/>
              <a:t>Stuck Points</a:t>
            </a:r>
          </a:p>
          <a:p>
            <a:endParaRPr lang="en-US" dirty="0"/>
          </a:p>
          <a:p>
            <a:r>
              <a:rPr lang="en-US" dirty="0" smtClean="0"/>
              <a:t>Med-</a:t>
            </a:r>
            <a:r>
              <a:rPr lang="en-US" dirty="0" err="1" smtClean="0"/>
              <a:t>Arb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Recap, </a:t>
            </a:r>
            <a:r>
              <a:rPr lang="en-US" dirty="0" smtClean="0"/>
              <a:t>Break and Follow-up</a:t>
            </a:r>
          </a:p>
          <a:p>
            <a:endParaRPr lang="en-US" dirty="0"/>
          </a:p>
          <a:p>
            <a:r>
              <a:rPr lang="en-US" dirty="0" smtClean="0"/>
              <a:t>Others?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6099E8-31BC-4B30-9B48-93ED963EC8C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374" y="2086423"/>
            <a:ext cx="3208426" cy="38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9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760" b="1760"/>
          <a:stretch>
            <a:fillRect/>
          </a:stretch>
        </p:blipFill>
        <p:spPr>
          <a:xfrm>
            <a:off x="457200" y="1489999"/>
            <a:ext cx="8229600" cy="41150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6099E8-31BC-4B30-9B48-93ED963EC8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7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45" b="-30902"/>
          <a:stretch/>
        </p:blipFill>
        <p:spPr>
          <a:xfrm>
            <a:off x="457200" y="1487326"/>
            <a:ext cx="8229600" cy="5247425"/>
          </a:xfrm>
        </p:spPr>
      </p:pic>
    </p:spTree>
    <p:extLst>
      <p:ext uri="{BB962C8B-B14F-4D97-AF65-F5344CB8AC3E}">
        <p14:creationId xmlns:p14="http://schemas.microsoft.com/office/powerpoint/2010/main" val="26868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DEFINE </a:t>
            </a:r>
            <a:r>
              <a:rPr lang="en-US" dirty="0" smtClean="0"/>
              <a:t>TERMS </a:t>
            </a:r>
            <a:r>
              <a:rPr lang="mr-IN" dirty="0" smtClean="0"/>
              <a:t>–</a:t>
            </a:r>
            <a:r>
              <a:rPr lang="en-US" dirty="0" smtClean="0"/>
              <a:t> WHAT IS “IMPASSE”?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966"/>
            <a:ext cx="8229600" cy="4365177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place in the bargaining where people are stuck?  When no one will make a move?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6099E8-31BC-4B30-9B48-93ED963EC8C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31169"/>
            <a:ext cx="8064500" cy="39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Early?  “They aren’t here in good faith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Later? </a:t>
            </a:r>
            <a:r>
              <a:rPr lang="en-US" dirty="0" smtClean="0"/>
              <a:t>Usually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6099E8-31BC-4B30-9B48-93ED963EC8C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429" y="2786750"/>
            <a:ext cx="4784271" cy="37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5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94" y="0"/>
            <a:ext cx="8064500" cy="1730823"/>
          </a:xfrm>
        </p:spPr>
        <p:txBody>
          <a:bodyPr/>
          <a:lstStyle/>
          <a:p>
            <a:r>
              <a:rPr lang="en-US" dirty="0" smtClean="0"/>
              <a:t>IF IMPASSE IS THE DISEASE, WHAT ARE THE CURES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Let </a:t>
            </a:r>
            <a:r>
              <a:rPr lang="en-US" dirty="0" smtClean="0"/>
              <a:t>‘</a:t>
            </a:r>
            <a:r>
              <a:rPr lang="en-US" dirty="0" err="1"/>
              <a:t>E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tew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Decision Trees </a:t>
            </a:r>
            <a:r>
              <a:rPr lang="en-US" dirty="0"/>
              <a:t>and R</a:t>
            </a:r>
            <a:r>
              <a:rPr lang="en-US" dirty="0" smtClean="0"/>
              <a:t>isk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Bracketing and </a:t>
            </a:r>
            <a:r>
              <a:rPr lang="en-US" dirty="0" smtClean="0"/>
              <a:t>Conditional </a:t>
            </a:r>
            <a:r>
              <a:rPr lang="en-US" dirty="0"/>
              <a:t>O</a:t>
            </a:r>
            <a:r>
              <a:rPr lang="en-US" dirty="0" smtClean="0"/>
              <a:t>ffers</a:t>
            </a:r>
          </a:p>
          <a:p>
            <a:endParaRPr lang="en-US" dirty="0"/>
          </a:p>
          <a:p>
            <a:r>
              <a:rPr lang="en-US" dirty="0" smtClean="0"/>
              <a:t>Mediator’s Proposals</a:t>
            </a:r>
          </a:p>
          <a:p>
            <a:endParaRPr lang="en-US" dirty="0"/>
          </a:p>
          <a:p>
            <a:r>
              <a:rPr lang="en-US" dirty="0"/>
              <a:t>External </a:t>
            </a:r>
            <a:r>
              <a:rPr lang="en-US" dirty="0" smtClean="0"/>
              <a:t>Decision </a:t>
            </a:r>
            <a:r>
              <a:rPr lang="en-US" dirty="0"/>
              <a:t>M</a:t>
            </a:r>
            <a:r>
              <a:rPr lang="en-US" dirty="0" smtClean="0"/>
              <a:t>aker </a:t>
            </a:r>
            <a:r>
              <a:rPr lang="en-US" dirty="0"/>
              <a:t>for </a:t>
            </a:r>
            <a:r>
              <a:rPr lang="en-US" dirty="0" smtClean="0"/>
              <a:t>Stuck Points</a:t>
            </a:r>
          </a:p>
          <a:p>
            <a:endParaRPr lang="en-US" dirty="0"/>
          </a:p>
          <a:p>
            <a:r>
              <a:rPr lang="en-US" dirty="0" smtClean="0"/>
              <a:t>Med-</a:t>
            </a:r>
            <a:r>
              <a:rPr lang="en-US" dirty="0" err="1" smtClean="0"/>
              <a:t>Arb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Recap, </a:t>
            </a:r>
            <a:r>
              <a:rPr lang="en-US" dirty="0" smtClean="0"/>
              <a:t>Break and Follow-up</a:t>
            </a:r>
          </a:p>
          <a:p>
            <a:endParaRPr lang="en-US" dirty="0"/>
          </a:p>
          <a:p>
            <a:r>
              <a:rPr lang="en-US" dirty="0" smtClean="0"/>
              <a:t>Lots more</a:t>
            </a:r>
            <a:r>
              <a:rPr lang="mr-IN" dirty="0" smtClean="0"/>
              <a:t>…</a:t>
            </a:r>
            <a:r>
              <a:rPr lang="en-US" dirty="0" smtClean="0"/>
              <a:t>but</a:t>
            </a:r>
            <a:r>
              <a:rPr lang="mr-IN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6099E8-31BC-4B30-9B48-93ED963EC8C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67" y="1832423"/>
            <a:ext cx="3965257" cy="47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CIRCUMSTANCES VARY DRAMATICALLY,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there isn’t a single reason that explains all impasses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/>
              <a:t>If we are to break the impasse, we need to understand what caused it.  Kind of like – if we are to cure the disease, we need to have a hypothesis, and it will be based on symptoms.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Once we have symptoms, we’ll get a sense of whether this is muscular, respiratory, circulatory, etc.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6099E8-31BC-4B30-9B48-93ED963EC8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Psychological Barriers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Strategic Barriers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Structural Barriers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Interpersonal Barriers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Cultural Barriers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01" y="1515392"/>
            <a:ext cx="5019323" cy="5099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007" y="4348013"/>
            <a:ext cx="1761306" cy="16628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FOR US, THE CANDIDATE GROUPS ARE: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4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EXAMPLES OF 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Psychological </a:t>
            </a:r>
            <a:r>
              <a:rPr lang="mr-IN" dirty="0" smtClean="0"/>
              <a:t>–</a:t>
            </a:r>
            <a:r>
              <a:rPr lang="en-US" dirty="0" smtClean="0"/>
              <a:t> Reactive Devaluation or Confirmation Bias</a:t>
            </a:r>
          </a:p>
          <a:p>
            <a:endParaRPr lang="en-US" dirty="0"/>
          </a:p>
          <a:p>
            <a:r>
              <a:rPr lang="en-US" dirty="0" smtClean="0"/>
              <a:t>Strategic </a:t>
            </a:r>
            <a:r>
              <a:rPr lang="mr-IN" dirty="0" smtClean="0"/>
              <a:t>–</a:t>
            </a:r>
            <a:r>
              <a:rPr lang="en-US" dirty="0" smtClean="0"/>
              <a:t> Stonewalling and/or Threats</a:t>
            </a:r>
          </a:p>
          <a:p>
            <a:endParaRPr lang="en-US" dirty="0"/>
          </a:p>
          <a:p>
            <a:r>
              <a:rPr lang="en-US" dirty="0" smtClean="0"/>
              <a:t>Structural </a:t>
            </a:r>
            <a:r>
              <a:rPr lang="mr-IN" dirty="0" smtClean="0"/>
              <a:t>–</a:t>
            </a:r>
            <a:r>
              <a:rPr lang="en-US" dirty="0" smtClean="0"/>
              <a:t> Insufficient Authority or Bad Incentives</a:t>
            </a:r>
          </a:p>
          <a:p>
            <a:endParaRPr lang="en-US" dirty="0"/>
          </a:p>
          <a:p>
            <a:r>
              <a:rPr lang="en-US" dirty="0" smtClean="0"/>
              <a:t>Interpersonal </a:t>
            </a:r>
            <a:r>
              <a:rPr lang="mr-IN" dirty="0" smtClean="0"/>
              <a:t>–</a:t>
            </a:r>
            <a:r>
              <a:rPr lang="en-US" dirty="0" smtClean="0"/>
              <a:t> Personality Disorders or Inadequate Communication Skills</a:t>
            </a:r>
          </a:p>
          <a:p>
            <a:endParaRPr lang="en-US" dirty="0"/>
          </a:p>
          <a:p>
            <a:r>
              <a:rPr lang="en-US" dirty="0" smtClean="0"/>
              <a:t>Cultural </a:t>
            </a:r>
            <a:r>
              <a:rPr lang="mr-IN" dirty="0" smtClean="0"/>
              <a:t>–</a:t>
            </a:r>
            <a:r>
              <a:rPr lang="en-US" dirty="0" smtClean="0"/>
              <a:t> Generational or Identity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6099E8-31BC-4B30-9B48-93ED963EC8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brainstorm </a:t>
            </a:r>
            <a:r>
              <a:rPr lang="en-US" dirty="0"/>
              <a:t>or recapitulate and then discuss what the barrier to the successful resolution is and how to get there.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6099E8-31BC-4B30-9B48-93ED963EC8C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66" y="3068976"/>
            <a:ext cx="6143785" cy="378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006758" y="3305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6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mr-IN" dirty="0" smtClean="0"/>
              <a:t>…</a:t>
            </a:r>
            <a:r>
              <a:rPr lang="en-US" dirty="0" smtClean="0"/>
              <a:t>WHAT’S COMING TO MIND?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17" b="131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6099E8-31BC-4B30-9B48-93ED963EC8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F5822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JAMS POWERPOINT logo update" id="{4165E21C-6156-4B1E-BBCF-2E91BD328742}" vid="{7B9B6AB2-9999-4337-82D3-96425347F2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395</TotalTime>
  <Words>246</Words>
  <Application>Microsoft Macintosh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BREAKING IMPASSE and more</vt:lpstr>
      <vt:lpstr>LET’S DEFINE TERMS – WHAT IS “IMPASSE”?</vt:lpstr>
      <vt:lpstr>WHEN DOES THIS HAPPEN?</vt:lpstr>
      <vt:lpstr>IF IMPASSE IS THE DISEASE, WHAT ARE THE CURES?</vt:lpstr>
      <vt:lpstr>CIRCUMSTANCES VARY DRAMATICALLY,</vt:lpstr>
      <vt:lpstr>BUT FOR US, THE CANDIDATE GROUPS ARE:</vt:lpstr>
      <vt:lpstr>WHAT ARE EXAMPLES OF EACH?</vt:lpstr>
      <vt:lpstr>M&amp;M</vt:lpstr>
      <vt:lpstr>SO…WHAT’S COMING TO MIND?</vt:lpstr>
      <vt:lpstr>LET’S REVISIT OUR EARLIER LIST OF CURES</vt:lpstr>
      <vt:lpstr>QUESTIONS?</vt:lpstr>
      <vt:lpstr>PowerPoint Presentation</vt:lpstr>
    </vt:vector>
  </TitlesOfParts>
  <Company>Willamette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IMPASSE and more</dc:title>
  <dc:creator>Richard Birke</dc:creator>
  <cp:lastModifiedBy>Richard Birke</cp:lastModifiedBy>
  <cp:revision>12</cp:revision>
  <dcterms:created xsi:type="dcterms:W3CDTF">2019-02-06T01:32:27Z</dcterms:created>
  <dcterms:modified xsi:type="dcterms:W3CDTF">2019-03-03T19:10:48Z</dcterms:modified>
</cp:coreProperties>
</file>