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1"/>
  </p:sldMasterIdLst>
  <p:sldIdLst>
    <p:sldId id="256" r:id="rId2"/>
    <p:sldId id="257" r:id="rId3"/>
    <p:sldId id="361" r:id="rId4"/>
    <p:sldId id="266" r:id="rId5"/>
    <p:sldId id="259" r:id="rId6"/>
    <p:sldId id="360" r:id="rId7"/>
    <p:sldId id="261" r:id="rId8"/>
    <p:sldId id="277" r:id="rId9"/>
    <p:sldId id="265" r:id="rId10"/>
    <p:sldId id="302" r:id="rId11"/>
    <p:sldId id="262" r:id="rId12"/>
    <p:sldId id="290" r:id="rId13"/>
    <p:sldId id="278" r:id="rId14"/>
    <p:sldId id="279" r:id="rId15"/>
    <p:sldId id="280" r:id="rId16"/>
    <p:sldId id="362" r:id="rId17"/>
    <p:sldId id="272" r:id="rId18"/>
    <p:sldId id="282" r:id="rId19"/>
    <p:sldId id="363" r:id="rId20"/>
    <p:sldId id="364" r:id="rId21"/>
    <p:sldId id="365" r:id="rId22"/>
    <p:sldId id="374" r:id="rId23"/>
    <p:sldId id="366" r:id="rId24"/>
    <p:sldId id="258" r:id="rId25"/>
    <p:sldId id="375" r:id="rId26"/>
    <p:sldId id="367" r:id="rId27"/>
    <p:sldId id="305" r:id="rId28"/>
    <p:sldId id="307" r:id="rId29"/>
    <p:sldId id="308" r:id="rId30"/>
    <p:sldId id="309" r:id="rId31"/>
    <p:sldId id="311" r:id="rId32"/>
    <p:sldId id="376" r:id="rId33"/>
    <p:sldId id="377" r:id="rId34"/>
    <p:sldId id="368" r:id="rId35"/>
    <p:sldId id="310" r:id="rId36"/>
    <p:sldId id="332" r:id="rId37"/>
    <p:sldId id="316" r:id="rId38"/>
    <p:sldId id="320" r:id="rId39"/>
    <p:sldId id="369" r:id="rId40"/>
    <p:sldId id="306" r:id="rId41"/>
    <p:sldId id="370" r:id="rId42"/>
    <p:sldId id="371" r:id="rId43"/>
    <p:sldId id="372" r:id="rId44"/>
    <p:sldId id="379" r:id="rId45"/>
    <p:sldId id="380" r:id="rId46"/>
    <p:sldId id="373" r:id="rId47"/>
    <p:sldId id="353" r:id="rId48"/>
    <p:sldId id="378" r:id="rId49"/>
    <p:sldId id="35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58" autoAdjust="0"/>
  </p:normalViewPr>
  <p:slideViewPr>
    <p:cSldViewPr snapToGrid="0" snapToObjects="1">
      <p:cViewPr>
        <p:scale>
          <a:sx n="100" d="100"/>
          <a:sy n="100" d="100"/>
        </p:scale>
        <p:origin x="-112"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900" y="-3175"/>
            <a:ext cx="8445500" cy="1844675"/>
          </a:xfrm>
          <a:prstGeom prst="rect">
            <a:avLst/>
          </a:prstGeom>
        </p:spPr>
        <p:txBody>
          <a:bodyPr/>
          <a:lstStyle>
            <a:lvl1pPr>
              <a:defRPr sz="3200" baseline="0">
                <a:solidFill>
                  <a:schemeClr val="bg1">
                    <a:lumMod val="85000"/>
                  </a:schemeClr>
                </a:solidFill>
              </a:defRPr>
            </a:lvl1pPr>
          </a:lstStyle>
          <a:p>
            <a:r>
              <a:rPr lang="en-US"/>
              <a:t>SUBTITLE SLIDE HEADER</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Helvetica </a:t>
            </a:r>
            <a:r>
              <a:rPr lang="en-US" err="1"/>
              <a:t>Neue</a:t>
            </a:r>
            <a:r>
              <a:rPr lang="en-US"/>
              <a:t> 24 point is used for subtitles </a:t>
            </a:r>
          </a:p>
        </p:txBody>
      </p:sp>
      <p:sp>
        <p:nvSpPr>
          <p:cNvPr id="5" name="Footer Placeholder 4"/>
          <p:cNvSpPr>
            <a:spLocks noGrp="1"/>
          </p:cNvSpPr>
          <p:nvPr>
            <p:ph type="ftr" sz="quarter" idx="11"/>
          </p:nvPr>
        </p:nvSpPr>
        <p:spPr>
          <a:xfrm>
            <a:off x="0" y="6492875"/>
            <a:ext cx="863600" cy="365125"/>
          </a:xfrm>
          <a:prstGeom prst="rect">
            <a:avLst/>
          </a:prstGeom>
        </p:spPr>
        <p:txBody>
          <a:bodyPr/>
          <a:lstStyle>
            <a:lvl1pPr algn="ctr">
              <a:defRPr sz="1000">
                <a:latin typeface="Helvetica Neue"/>
                <a:cs typeface="Helvetica Neue"/>
              </a:defRPr>
            </a:lvl1pPr>
          </a:lstStyle>
          <a:p>
            <a:fld id="{1F6099E8-31BC-4B30-9B48-93ED963EC8C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064500" cy="1730823"/>
          </a:xfrm>
          <a:prstGeom prst="rect">
            <a:avLst/>
          </a:prstGeom>
        </p:spPr>
        <p:txBody>
          <a:bodyPr/>
          <a:lstStyle>
            <a:lvl1pPr>
              <a:defRPr baseline="0">
                <a:solidFill>
                  <a:schemeClr val="bg1">
                    <a:lumMod val="85000"/>
                  </a:schemeClr>
                </a:solidFill>
              </a:defRPr>
            </a:lvl1pPr>
          </a:lstStyle>
          <a:p>
            <a:r>
              <a:rPr lang="en-US" spc="200">
                <a:solidFill>
                  <a:schemeClr val="bg1">
                    <a:lumMod val="85000"/>
                  </a:schemeClr>
                </a:solidFill>
              </a:rPr>
              <a:t>CONTENT SLIDE HEADER</a:t>
            </a:r>
            <a:endParaRPr lang="en-US"/>
          </a:p>
        </p:txBody>
      </p:sp>
      <p:sp>
        <p:nvSpPr>
          <p:cNvPr id="3" name="Content Placeholder 2"/>
          <p:cNvSpPr>
            <a:spLocks noGrp="1"/>
          </p:cNvSpPr>
          <p:nvPr>
            <p:ph idx="1"/>
          </p:nvPr>
        </p:nvSpPr>
        <p:spPr/>
        <p:txBody>
          <a:bodyPr/>
          <a:lstStyle>
            <a:lvl3pPr>
              <a:buFont typeface="Wingdings" pitchFamily="2" charset="2"/>
              <a:buChar char="ü"/>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0" y="6492875"/>
            <a:ext cx="863600" cy="365125"/>
          </a:xfrm>
          <a:prstGeom prst="rect">
            <a:avLst/>
          </a:prstGeom>
        </p:spPr>
        <p:txBody>
          <a:bodyPr/>
          <a:lstStyle>
            <a:lvl1pPr algn="ctr">
              <a:defRPr sz="1000">
                <a:latin typeface="Helvetica Neue"/>
                <a:cs typeface="Helvetica Neue"/>
              </a:defRPr>
            </a:lvl1pPr>
          </a:lstStyle>
          <a:p>
            <a:fld id="{1F6099E8-31BC-4B30-9B48-93ED963EC8C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0"/>
            <a:ext cx="8255000" cy="1730823"/>
          </a:xfrm>
          <a:prstGeom prst="rect">
            <a:avLst/>
          </a:prstGeom>
        </p:spPr>
        <p:txBody>
          <a:bodyPr/>
          <a:lstStyle>
            <a:lvl1pPr>
              <a:defRPr baseline="0">
                <a:solidFill>
                  <a:schemeClr val="bg1">
                    <a:lumMod val="85000"/>
                  </a:schemeClr>
                </a:solidFill>
              </a:defRPr>
            </a:lvl1pPr>
          </a:lstStyle>
          <a:p>
            <a:r>
              <a:rPr lang="en-US">
                <a:solidFill>
                  <a:schemeClr val="bg1">
                    <a:lumMod val="85000"/>
                  </a:schemeClr>
                </a:solidFill>
              </a:rPr>
              <a:t>SIDE BY SIDE 2</a:t>
            </a:r>
            <a:endParaRPr lang="en-US"/>
          </a:p>
        </p:txBody>
      </p:sp>
      <p:sp>
        <p:nvSpPr>
          <p:cNvPr id="3" name="Content Placeholder 2"/>
          <p:cNvSpPr>
            <a:spLocks noGrp="1"/>
          </p:cNvSpPr>
          <p:nvPr>
            <p:ph sz="half" idx="1"/>
          </p:nvPr>
        </p:nvSpPr>
        <p:spPr>
          <a:xfrm>
            <a:off x="457200" y="1930401"/>
            <a:ext cx="4038600" cy="416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7701"/>
            <a:ext cx="4038600"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userDrawn="1"/>
        </p:nvSpPr>
        <p:spPr>
          <a:xfrm>
            <a:off x="0" y="6492875"/>
            <a:ext cx="863600" cy="365125"/>
          </a:xfrm>
          <a:prstGeom prst="rect">
            <a:avLst/>
          </a:prstGeom>
        </p:spPr>
        <p:txBody>
          <a:bodyPr/>
          <a:lstStyle>
            <a:lvl1pPr algn="ctr">
              <a:defRPr sz="1000">
                <a:latin typeface="Helvetica Neue"/>
                <a:cs typeface="Helvetica Neue"/>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1F6099E8-31BC-4B30-9B48-93ED963EC8CE}" type="slidenum">
              <a:rPr kumimoji="0" lang="en-US" sz="1000" b="0" i="0" u="none" strike="noStrike" kern="1200" cap="none" spc="0" normalizeH="0" baseline="0" noProof="0" smtClean="0">
                <a:ln>
                  <a:noFill/>
                </a:ln>
                <a:solidFill>
                  <a:schemeClr val="tx1"/>
                </a:solidFill>
                <a:effectLst/>
                <a:uLnTx/>
                <a:uFillTx/>
                <a:latin typeface="Helvetica Neue"/>
                <a:ea typeface="+mn-ea"/>
                <a:cs typeface="Helvetica Neue"/>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Helvetica Neue"/>
              <a:ea typeface="+mn-ea"/>
              <a:cs typeface="Helvetica Neue"/>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0"/>
            <a:ext cx="9144000" cy="1730823"/>
          </a:xfrm>
          <a:prstGeom prst="rect">
            <a:avLst/>
          </a:prstGeom>
        </p:spPr>
        <p:txBody>
          <a:bodyPr/>
          <a:lstStyle>
            <a:lvl1pPr>
              <a:defRPr baseline="0">
                <a:solidFill>
                  <a:schemeClr val="bg1">
                    <a:lumMod val="85000"/>
                  </a:schemeClr>
                </a:solidFill>
              </a:defRPr>
            </a:lvl1pPr>
          </a:lstStyle>
          <a:p>
            <a:r>
              <a:rPr lang="en-US" spc="200">
                <a:solidFill>
                  <a:schemeClr val="bg1">
                    <a:lumMod val="85000"/>
                  </a:schemeClr>
                </a:solidFill>
              </a:rPr>
              <a:t>SIDE BY SIDE CONTENT HEADER</a:t>
            </a:r>
            <a:endParaRPr lang="en-US"/>
          </a:p>
        </p:txBody>
      </p:sp>
      <p:sp>
        <p:nvSpPr>
          <p:cNvPr id="3" name="Text Placeholder 2"/>
          <p:cNvSpPr>
            <a:spLocks noGrp="1"/>
          </p:cNvSpPr>
          <p:nvPr>
            <p:ph type="body" idx="1"/>
          </p:nvPr>
        </p:nvSpPr>
        <p:spPr>
          <a:xfrm>
            <a:off x="457200" y="19796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33675"/>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92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6375"/>
            <a:ext cx="40417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0" y="6492875"/>
            <a:ext cx="863600" cy="365125"/>
          </a:xfrm>
          <a:prstGeom prst="rect">
            <a:avLst/>
          </a:prstGeom>
        </p:spPr>
        <p:txBody>
          <a:bodyPr/>
          <a:lstStyle>
            <a:lvl1pPr algn="ctr">
              <a:defRPr sz="1000">
                <a:latin typeface="Helvetica Neue"/>
                <a:cs typeface="Helvetica Neue"/>
              </a:defRPr>
            </a:lvl1pPr>
          </a:lstStyle>
          <a:p>
            <a:fld id="{1F6099E8-31BC-4B30-9B48-93ED963EC8C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0"/>
            <a:ext cx="8216900" cy="1730823"/>
          </a:xfrm>
          <a:prstGeom prst="rect">
            <a:avLst/>
          </a:prstGeom>
        </p:spPr>
        <p:txBody>
          <a:bodyPr/>
          <a:lstStyle>
            <a:lvl1pPr>
              <a:defRPr baseline="0">
                <a:solidFill>
                  <a:schemeClr val="bg1">
                    <a:lumMod val="85000"/>
                  </a:schemeClr>
                </a:solidFill>
              </a:defRPr>
            </a:lvl1pPr>
          </a:lstStyle>
          <a:p>
            <a:r>
              <a:rPr lang="en-US">
                <a:solidFill>
                  <a:schemeClr val="bg1">
                    <a:lumMod val="85000"/>
                  </a:schemeClr>
                </a:solidFill>
              </a:rPr>
              <a:t>BLANK PAGE HEADER</a:t>
            </a:r>
            <a:endParaRPr lang="en-US"/>
          </a:p>
        </p:txBody>
      </p:sp>
      <p:sp>
        <p:nvSpPr>
          <p:cNvPr id="5" name="Footer Placeholder 4"/>
          <p:cNvSpPr>
            <a:spLocks noGrp="1"/>
          </p:cNvSpPr>
          <p:nvPr>
            <p:ph type="ftr" sz="quarter" idx="11"/>
          </p:nvPr>
        </p:nvSpPr>
        <p:spPr>
          <a:xfrm>
            <a:off x="0" y="6492875"/>
            <a:ext cx="863600" cy="365125"/>
          </a:xfrm>
          <a:prstGeom prst="rect">
            <a:avLst/>
          </a:prstGeom>
        </p:spPr>
        <p:txBody>
          <a:bodyPr/>
          <a:lstStyle>
            <a:lvl1pPr algn="ctr">
              <a:defRPr sz="1000">
                <a:latin typeface="Helvetica Neue"/>
                <a:cs typeface="Helvetica Neue"/>
              </a:defRPr>
            </a:lvl1pPr>
          </a:lstStyle>
          <a:p>
            <a:fld id="{1F6099E8-31BC-4B30-9B48-93ED963EC8C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50799"/>
            <a:ext cx="9144000" cy="1536700"/>
          </a:xfrm>
          <a:prstGeom prst="rect">
            <a:avLst/>
          </a:prstGeom>
          <a:solidFill>
            <a:srgbClr val="0336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Placeholder 1"/>
          <p:cNvSpPr>
            <a:spLocks noGrp="1"/>
          </p:cNvSpPr>
          <p:nvPr>
            <p:ph type="title"/>
          </p:nvPr>
        </p:nvSpPr>
        <p:spPr>
          <a:xfrm>
            <a:off x="457200" y="0"/>
            <a:ext cx="8686800" cy="1730823"/>
          </a:xfrm>
          <a:prstGeom prst="rect">
            <a:avLst/>
          </a:prstGeom>
          <a:noFill/>
        </p:spPr>
        <p:txBody>
          <a:bodyPr vert="horz" lIns="91440" tIns="45720" rIns="91440" bIns="45720" rtlCol="0" anchor="ctr">
            <a:noAutofit/>
          </a:bodyPr>
          <a:lstStyle/>
          <a:p>
            <a:r>
              <a:rPr lang="en-US" dirty="0"/>
              <a:t>TITLE GOES HERE</a:t>
            </a:r>
          </a:p>
        </p:txBody>
      </p:sp>
      <p:sp>
        <p:nvSpPr>
          <p:cNvPr id="3" name="Text Placeholder 2"/>
          <p:cNvSpPr>
            <a:spLocks noGrp="1"/>
          </p:cNvSpPr>
          <p:nvPr>
            <p:ph type="body" idx="1"/>
          </p:nvPr>
        </p:nvSpPr>
        <p:spPr>
          <a:xfrm>
            <a:off x="457200" y="1832423"/>
            <a:ext cx="8229600" cy="4365177"/>
          </a:xfrm>
          <a:prstGeom prst="rect">
            <a:avLst/>
          </a:prstGeom>
          <a:ln>
            <a:noFill/>
          </a:ln>
        </p:spPr>
        <p:txBody>
          <a:bodyPr vert="horz" lIns="91440" tIns="45720" rIns="91440" bIns="45720" rtlCol="0">
            <a:normAutofit/>
          </a:bodyPr>
          <a:lstStyle/>
          <a:p>
            <a:pPr lvl="0"/>
            <a:r>
              <a:rPr lang="en-US" sz="2400" dirty="0"/>
              <a:t>Level 1 slide copy in 24 point Helvetica </a:t>
            </a:r>
            <a:r>
              <a:rPr lang="en-US" sz="2400" dirty="0" err="1"/>
              <a:t>Neue</a:t>
            </a:r>
            <a:r>
              <a:rPr lang="en-US" sz="2400" dirty="0"/>
              <a:t> caps &amp; lower case, lightened 35% from black.</a:t>
            </a:r>
            <a:endParaRPr lang="en-US" dirty="0"/>
          </a:p>
          <a:p>
            <a:pPr lvl="1"/>
            <a:r>
              <a:rPr lang="en-US" dirty="0"/>
              <a:t>Helvetica </a:t>
            </a:r>
            <a:r>
              <a:rPr lang="en-US" dirty="0" err="1"/>
              <a:t>Neue</a:t>
            </a:r>
            <a:r>
              <a:rPr lang="en-US" dirty="0"/>
              <a:t> 24 point is preferred for level 2 slides</a:t>
            </a:r>
          </a:p>
          <a:p>
            <a:pPr lvl="2"/>
            <a:r>
              <a:rPr lang="en-US" dirty="0"/>
              <a:t>Third level also utilizes Helvetica </a:t>
            </a:r>
            <a:r>
              <a:rPr lang="en-US" dirty="0" err="1"/>
              <a:t>Neue</a:t>
            </a:r>
            <a:r>
              <a:rPr lang="en-US" dirty="0"/>
              <a:t> 20 point</a:t>
            </a:r>
          </a:p>
          <a:p>
            <a:pPr lvl="3"/>
            <a:r>
              <a:rPr lang="en-US" dirty="0"/>
              <a:t>Fourth level appears in Helvetica </a:t>
            </a:r>
            <a:r>
              <a:rPr lang="en-US" dirty="0" err="1"/>
              <a:t>Neue</a:t>
            </a:r>
            <a:r>
              <a:rPr lang="en-US" dirty="0"/>
              <a:t> 18 point</a:t>
            </a:r>
          </a:p>
          <a:p>
            <a:pPr lvl="0"/>
            <a:r>
              <a:rPr lang="en-US" dirty="0"/>
              <a:t>Footer formatting is as follows:</a:t>
            </a:r>
          </a:p>
          <a:p>
            <a:pPr lvl="2"/>
            <a:r>
              <a:rPr lang="en-US" dirty="0"/>
              <a:t>Logo appears in lower right hand corner</a:t>
            </a:r>
          </a:p>
          <a:p>
            <a:pPr lvl="2"/>
            <a:r>
              <a:rPr lang="en-US" dirty="0"/>
              <a:t>Page number appears in lower left hand corner</a:t>
            </a:r>
          </a:p>
          <a:p>
            <a:pPr lvl="1"/>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2519" y="389693"/>
            <a:ext cx="1035339" cy="655715"/>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9" r:id="rId3"/>
    <p:sldLayoutId id="2147483750" r:id="rId4"/>
    <p:sldLayoutId id="2147483751" r:id="rId5"/>
  </p:sldLayoutIdLst>
  <p:timing>
    <p:tnLst>
      <p:par>
        <p:cTn xmlns:p14="http://schemas.microsoft.com/office/powerpoint/2010/main" id="1" dur="indefinite" restart="never" nodeType="tmRoot"/>
      </p:par>
    </p:tnLst>
  </p:timing>
  <p:hf sldNum="0" hdr="0" dt="0"/>
  <p:txStyles>
    <p:titleStyle>
      <a:lvl1pPr algn="l" defTabSz="457200" rtl="0" eaLnBrk="1" latinLnBrk="0" hangingPunct="1">
        <a:lnSpc>
          <a:spcPts val="3400"/>
        </a:lnSpc>
        <a:spcBef>
          <a:spcPct val="0"/>
        </a:spcBef>
        <a:buNone/>
        <a:defRPr sz="2800" b="0" i="0" kern="1200" baseline="0">
          <a:solidFill>
            <a:schemeClr val="bg1">
              <a:lumMod val="85000"/>
            </a:schemeClr>
          </a:solidFill>
          <a:effectLst/>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400" kern="1200" baseline="0">
          <a:solidFill>
            <a:schemeClr val="bg2">
              <a:lumMod val="10000"/>
            </a:schemeClr>
          </a:solidFill>
          <a:latin typeface="Helvetica Neue"/>
          <a:ea typeface="+mn-ea"/>
          <a:cs typeface="Helvetica Neue"/>
        </a:defRPr>
      </a:lvl1pPr>
      <a:lvl2pPr marL="742950" indent="-285750" algn="l" defTabSz="457200" rtl="0" eaLnBrk="1" latinLnBrk="0" hangingPunct="1">
        <a:spcBef>
          <a:spcPct val="20000"/>
        </a:spcBef>
        <a:buFont typeface="Courier New" pitchFamily="49" charset="0"/>
        <a:buChar char="o"/>
        <a:defRPr sz="2000" kern="1200" baseline="0">
          <a:solidFill>
            <a:schemeClr val="tx1">
              <a:lumMod val="65000"/>
              <a:lumOff val="3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000" kern="1200" baseline="0">
          <a:solidFill>
            <a:schemeClr val="tx1">
              <a:lumMod val="65000"/>
              <a:lumOff val="35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baseline="0">
          <a:solidFill>
            <a:schemeClr val="tx1">
              <a:lumMod val="65000"/>
              <a:lumOff val="35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wardtufte.com/tufte/powerpoin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34925"/>
            <a:ext cx="8445500" cy="1844675"/>
          </a:xfrm>
        </p:spPr>
        <p:txBody>
          <a:bodyPr/>
          <a:lstStyle/>
          <a:p>
            <a:pPr algn="ctr"/>
            <a:r>
              <a:rPr lang="en-US" sz="2800" b="1" dirty="0"/>
              <a:t>TRAPS, TRENDS, TRICKS, AND </a:t>
            </a:r>
            <a:r>
              <a:rPr lang="en-US" sz="2800" b="1" dirty="0" smtClean="0"/>
              <a:t>TRIBULATIONS </a:t>
            </a:r>
            <a:br>
              <a:rPr lang="en-US" sz="2800" b="1" dirty="0" smtClean="0"/>
            </a:br>
            <a:r>
              <a:rPr lang="en-US" sz="2800" b="1" dirty="0" smtClean="0"/>
              <a:t>OF </a:t>
            </a:r>
            <a:r>
              <a:rPr lang="en-US" sz="2800" b="1" dirty="0"/>
              <a:t>WRITING REASONED </a:t>
            </a:r>
            <a:r>
              <a:rPr lang="en-US" sz="2800" b="1" dirty="0" smtClean="0"/>
              <a:t>AWARDS:</a:t>
            </a:r>
            <a:r>
              <a:rPr lang="en-US" sz="2800" dirty="0" smtClean="0"/>
              <a:t> </a:t>
            </a:r>
            <a:br>
              <a:rPr lang="en-US" sz="2800" dirty="0" smtClean="0"/>
            </a:br>
            <a:r>
              <a:rPr lang="en-US" sz="2800" b="1" dirty="0" smtClean="0"/>
              <a:t>Part </a:t>
            </a:r>
            <a:r>
              <a:rPr lang="en-US" sz="2800" b="1" dirty="0"/>
              <a:t>1: </a:t>
            </a:r>
            <a:r>
              <a:rPr lang="en-US" sz="2800" b="1" dirty="0" smtClean="0"/>
              <a:t>Framing </a:t>
            </a:r>
            <a:r>
              <a:rPr lang="en-US" sz="2800" b="1" dirty="0"/>
              <a:t>and </a:t>
            </a:r>
            <a:r>
              <a:rPr lang="en-US" sz="2800" b="1" dirty="0" smtClean="0"/>
              <a:t>Structuring the Award</a:t>
            </a:r>
            <a:r>
              <a:rPr lang="en-US" sz="2800" dirty="0"/>
              <a:t/>
            </a:r>
            <a:br>
              <a:rPr lang="en-US" sz="2800" dirty="0"/>
            </a:br>
            <a:endParaRPr lang="en-US" sz="2800" dirty="0"/>
          </a:p>
        </p:txBody>
      </p:sp>
      <p:sp>
        <p:nvSpPr>
          <p:cNvPr id="3" name="Subtitle 2"/>
          <p:cNvSpPr>
            <a:spLocks noGrp="1"/>
          </p:cNvSpPr>
          <p:nvPr>
            <p:ph type="subTitle" idx="1"/>
          </p:nvPr>
        </p:nvSpPr>
        <p:spPr>
          <a:xfrm>
            <a:off x="1371600" y="1943100"/>
            <a:ext cx="6400800" cy="4406900"/>
          </a:xfrm>
        </p:spPr>
        <p:txBody>
          <a:bodyPr>
            <a:normAutofit lnSpcReduction="10000"/>
          </a:bodyPr>
          <a:lstStyle/>
          <a:p>
            <a:endParaRPr lang="en-US" dirty="0" smtClean="0"/>
          </a:p>
          <a:p>
            <a:endParaRPr lang="en-US" dirty="0"/>
          </a:p>
          <a:p>
            <a:endParaRPr lang="en-US" dirty="0" smtClean="0"/>
          </a:p>
          <a:p>
            <a:r>
              <a:rPr lang="en-US" dirty="0" smtClean="0"/>
              <a:t>JOHN BURRITT McARTHUR</a:t>
            </a:r>
          </a:p>
          <a:p>
            <a:r>
              <a:rPr lang="en-US" dirty="0" smtClean="0"/>
              <a:t>LAW OFFICE OF JOHN BURRITT McARTHUR</a:t>
            </a:r>
          </a:p>
          <a:p>
            <a:r>
              <a:rPr lang="en-US" sz="2000" dirty="0" smtClean="0"/>
              <a:t>presented at</a:t>
            </a:r>
          </a:p>
          <a:p>
            <a:r>
              <a:rPr lang="en-US" sz="2000" dirty="0" smtClean="0"/>
              <a:t>JAMS San Francisco, CA</a:t>
            </a:r>
          </a:p>
          <a:p>
            <a:r>
              <a:rPr lang="en-US" sz="2000" dirty="0" smtClean="0"/>
              <a:t>May 7, 2019  7:45 a.m.</a:t>
            </a:r>
          </a:p>
          <a:p>
            <a:r>
              <a:rPr lang="en-US" dirty="0"/>
              <a:t>w</a:t>
            </a:r>
            <a:r>
              <a:rPr lang="en-US" dirty="0" smtClean="0"/>
              <a:t>ith</a:t>
            </a:r>
          </a:p>
          <a:p>
            <a:r>
              <a:rPr lang="en-US" dirty="0" smtClean="0"/>
              <a:t>RICHARD CHERNICK</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5231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REASONED AWARDS ARE THE JAMS, CPR, </a:t>
            </a:r>
            <a:br>
              <a:rPr lang="en-US" dirty="0" smtClean="0"/>
            </a:br>
            <a:r>
              <a:rPr lang="en-US" dirty="0" smtClean="0"/>
              <a:t>AND INTERNATIONAL </a:t>
            </a:r>
            <a:r>
              <a:rPr lang="en-US" dirty="0"/>
              <a:t>DEFAULT </a:t>
            </a:r>
            <a:r>
              <a:rPr lang="en-US" dirty="0" smtClean="0"/>
              <a:t>FORM</a:t>
            </a:r>
            <a:endParaRPr lang="en-US" dirty="0"/>
          </a:p>
        </p:txBody>
      </p:sp>
      <p:sp>
        <p:nvSpPr>
          <p:cNvPr id="3" name="Content Placeholder 2"/>
          <p:cNvSpPr>
            <a:spLocks noGrp="1"/>
          </p:cNvSpPr>
          <p:nvPr>
            <p:ph idx="1"/>
          </p:nvPr>
        </p:nvSpPr>
        <p:spPr>
          <a:xfrm>
            <a:off x="457200" y="1832422"/>
            <a:ext cx="8559800" cy="5025577"/>
          </a:xfrm>
        </p:spPr>
        <p:txBody>
          <a:bodyPr>
            <a:normAutofit/>
          </a:bodyPr>
          <a:lstStyle/>
          <a:p>
            <a:r>
              <a:rPr lang="en-US" sz="2000" dirty="0"/>
              <a:t>1.</a:t>
            </a:r>
            <a:r>
              <a:rPr lang="en-US" sz="2000" b="1" dirty="0"/>
              <a:t> JAMS Comprehensive Rule 24-h</a:t>
            </a:r>
            <a:r>
              <a:rPr lang="en-US" sz="2000" dirty="0"/>
              <a:t>: “Unless the parties otherwise agree, the Award </a:t>
            </a:r>
            <a:r>
              <a:rPr lang="en-US" sz="2000" b="1" dirty="0"/>
              <a:t>shall also contain a concise written statement of the reasons</a:t>
            </a:r>
            <a:r>
              <a:rPr lang="en-US" sz="2000" dirty="0"/>
              <a:t> for the Award.</a:t>
            </a:r>
            <a:r>
              <a:rPr lang="en-US" sz="2000" dirty="0" smtClean="0"/>
              <a:t>”</a:t>
            </a:r>
          </a:p>
          <a:p>
            <a:pPr marL="0" indent="0">
              <a:buNone/>
            </a:pPr>
            <a:endParaRPr lang="en-US" sz="2000" dirty="0"/>
          </a:p>
          <a:p>
            <a:r>
              <a:rPr lang="en-US" sz="2000" dirty="0"/>
              <a:t>2. </a:t>
            </a:r>
            <a:r>
              <a:rPr lang="en-US" sz="2000" b="1" dirty="0"/>
              <a:t>CPR Admin. Rule 15.2</a:t>
            </a:r>
            <a:r>
              <a:rPr lang="en-US" sz="2000" dirty="0"/>
              <a:t>:</a:t>
            </a:r>
            <a:r>
              <a:rPr lang="en-US" sz="2000" b="1" dirty="0"/>
              <a:t> </a:t>
            </a:r>
            <a:r>
              <a:rPr lang="en-US" sz="2000" dirty="0"/>
              <a:t>“All awards shall . . . </a:t>
            </a:r>
            <a:r>
              <a:rPr lang="en-US" sz="2000" b="1" dirty="0"/>
              <a:t>state the reasoning on which the award rests</a:t>
            </a:r>
            <a:r>
              <a:rPr lang="en-US" sz="2000" dirty="0"/>
              <a:t> unless the parties agree otherwise.” CPR Non-Admin. Rule the same</a:t>
            </a:r>
            <a:r>
              <a:rPr lang="en-US" sz="2000" dirty="0" smtClean="0"/>
              <a:t>.</a:t>
            </a:r>
          </a:p>
          <a:p>
            <a:pPr marL="0" indent="0">
              <a:buNone/>
            </a:pPr>
            <a:endParaRPr lang="en-US" sz="2000" dirty="0" smtClean="0"/>
          </a:p>
          <a:p>
            <a:r>
              <a:rPr lang="en-US" sz="2000" dirty="0" smtClean="0"/>
              <a:t>3. </a:t>
            </a:r>
            <a:r>
              <a:rPr lang="en-US" sz="2000" b="1" dirty="0" smtClean="0"/>
              <a:t>UNCITRAL Model Law Article 31(2):</a:t>
            </a:r>
            <a:r>
              <a:rPr lang="en-US" sz="2000" dirty="0" smtClean="0"/>
              <a:t> “The award shall </a:t>
            </a:r>
            <a:r>
              <a:rPr lang="en-US" sz="2000" dirty="0"/>
              <a:t>state the reasons upon which </a:t>
            </a:r>
            <a:r>
              <a:rPr lang="en-US" sz="2000" dirty="0" smtClean="0"/>
              <a:t>it is </a:t>
            </a:r>
            <a:r>
              <a:rPr lang="en-US" sz="2000" dirty="0"/>
              <a:t>based, unless the parties have agreed that no reasons are to be </a:t>
            </a:r>
            <a:r>
              <a:rPr lang="en-US" sz="2000" dirty="0" smtClean="0"/>
              <a:t>given . . . .”</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10</a:t>
            </a:fld>
            <a:endParaRPr lang="en-US" dirty="0"/>
          </a:p>
        </p:txBody>
      </p:sp>
    </p:spTree>
    <p:extLst>
      <p:ext uri="{BB962C8B-B14F-4D97-AF65-F5344CB8AC3E}">
        <p14:creationId xmlns:p14="http://schemas.microsoft.com/office/powerpoint/2010/main" val="266691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BUT THEY ARE NOT THE UNIVERSAL</a:t>
            </a:r>
            <a:br>
              <a:rPr lang="en-US" dirty="0" smtClean="0"/>
            </a:br>
            <a:r>
              <a:rPr lang="en-US" dirty="0" smtClean="0"/>
              <a:t>DEFAULT IN DOMESTIC ARBITRATION </a:t>
            </a:r>
            <a:endParaRPr lang="en-US" dirty="0"/>
          </a:p>
        </p:txBody>
      </p:sp>
      <p:sp>
        <p:nvSpPr>
          <p:cNvPr id="3" name="Content Placeholder 2"/>
          <p:cNvSpPr>
            <a:spLocks noGrp="1"/>
          </p:cNvSpPr>
          <p:nvPr>
            <p:ph idx="1"/>
          </p:nvPr>
        </p:nvSpPr>
        <p:spPr>
          <a:xfrm>
            <a:off x="457200" y="1832422"/>
            <a:ext cx="8686800" cy="5025577"/>
          </a:xfrm>
        </p:spPr>
        <p:txBody>
          <a:bodyPr>
            <a:normAutofit/>
          </a:bodyPr>
          <a:lstStyle/>
          <a:p>
            <a:pPr marL="0" indent="0">
              <a:buNone/>
            </a:pPr>
            <a:endParaRPr lang="en-US" sz="2000" dirty="0"/>
          </a:p>
          <a:p>
            <a:r>
              <a:rPr lang="en-US" sz="2000" dirty="0"/>
              <a:t>1</a:t>
            </a:r>
            <a:r>
              <a:rPr lang="en-US" sz="2000" dirty="0" smtClean="0"/>
              <a:t>. </a:t>
            </a:r>
            <a:r>
              <a:rPr lang="en-US" sz="2000" b="1" dirty="0" smtClean="0"/>
              <a:t>AAA Commercial Rule 46</a:t>
            </a:r>
            <a:r>
              <a:rPr lang="en-US" sz="2000" b="1" dirty="0"/>
              <a:t>(</a:t>
            </a:r>
            <a:r>
              <a:rPr lang="en-US" sz="2000" b="1" dirty="0" smtClean="0"/>
              <a:t>b</a:t>
            </a:r>
            <a:r>
              <a:rPr lang="en-US" sz="2000" u="sng" dirty="0" smtClean="0"/>
              <a:t>)</a:t>
            </a:r>
            <a:r>
              <a:rPr lang="en-US" sz="2000" dirty="0" smtClean="0"/>
              <a:t>: “The arbitrator </a:t>
            </a:r>
            <a:r>
              <a:rPr lang="en-US" sz="2000" b="1" dirty="0" smtClean="0"/>
              <a:t>need not render a reasoned award</a:t>
            </a:r>
            <a:r>
              <a:rPr lang="en-US" sz="2000" dirty="0" smtClean="0"/>
              <a:t> unless the parties request such an award prior to the appointment of the arbitrator or unless the arbitrator determines that a reasoned award is appropriate.”</a:t>
            </a:r>
          </a:p>
          <a:p>
            <a:pPr marL="0" indent="0">
              <a:buNone/>
            </a:pPr>
            <a:r>
              <a:rPr lang="en-US" sz="2000" dirty="0" smtClean="0"/>
              <a:t>     2. </a:t>
            </a:r>
            <a:r>
              <a:rPr lang="en-US" sz="2000" b="1" dirty="0" smtClean="0"/>
              <a:t>AAA many exceptions: </a:t>
            </a:r>
            <a:r>
              <a:rPr lang="en-US" sz="2000" dirty="0" smtClean="0"/>
              <a:t> AAA has many places where a reasoned 	award is its default form: (1) construction disputes $1 million and up, 	(2) consumer disputes, (3) employment disputes, (4) labor disputes, 	</a:t>
            </a:r>
          </a:p>
          <a:p>
            <a:pPr marL="0" indent="0">
              <a:buNone/>
            </a:pPr>
            <a:r>
              <a:rPr lang="en-US" sz="2000" dirty="0"/>
              <a:t>	</a:t>
            </a:r>
            <a:r>
              <a:rPr lang="en-US" sz="2000" dirty="0" smtClean="0"/>
              <a:t>(5) class actions, (6) appeals. </a:t>
            </a:r>
          </a:p>
          <a:p>
            <a:pPr marL="0" indent="0">
              <a:buNone/>
            </a:pPr>
            <a:r>
              <a:rPr lang="en-US" sz="2000" dirty="0"/>
              <a:t> </a:t>
            </a:r>
            <a:r>
              <a:rPr lang="en-US" sz="2000" dirty="0" smtClean="0"/>
              <a:t>    3. </a:t>
            </a:r>
            <a:r>
              <a:rPr lang="en-US" sz="2000" b="1" dirty="0" smtClean="0"/>
              <a:t>Practice: </a:t>
            </a:r>
            <a:r>
              <a:rPr lang="en-US" sz="2000" dirty="0" smtClean="0"/>
              <a:t> Most AAA arbitrators issue reasoned awards in big cases.</a:t>
            </a:r>
          </a:p>
          <a:p>
            <a:pPr marL="0" indent="0">
              <a:buNone/>
            </a:pPr>
            <a:r>
              <a:rPr lang="en-US" sz="2000" dirty="0" smtClean="0"/>
              <a:t>     4. </a:t>
            </a:r>
            <a:r>
              <a:rPr lang="en-US" sz="2000" b="1" dirty="0" smtClean="0"/>
              <a:t>Standard awards:</a:t>
            </a:r>
            <a:r>
              <a:rPr lang="en-US" sz="2000" dirty="0" smtClean="0"/>
              <a:t> But, uniquely to the United States, the silent 	award still is called the “standard” award and is not uncommon. </a:t>
            </a:r>
          </a:p>
          <a:p>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11</a:t>
            </a:fld>
            <a:endParaRPr lang="en-US" dirty="0"/>
          </a:p>
        </p:txBody>
      </p:sp>
    </p:spTree>
    <p:extLst>
      <p:ext uri="{BB962C8B-B14F-4D97-AF65-F5344CB8AC3E}">
        <p14:creationId xmlns:p14="http://schemas.microsoft.com/office/powerpoint/2010/main" val="317087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JAMS ARBITRATORS SHOULD </a:t>
            </a:r>
            <a:br>
              <a:rPr lang="en-US" dirty="0" smtClean="0"/>
            </a:br>
            <a:r>
              <a:rPr lang="en-US" dirty="0" smtClean="0"/>
              <a:t>THINK ABOUT WHAT A REASONED AWARD IS</a:t>
            </a:r>
            <a:endParaRPr lang="en-US" dirty="0"/>
          </a:p>
        </p:txBody>
      </p:sp>
      <p:sp>
        <p:nvSpPr>
          <p:cNvPr id="3" name="Content Placeholder 2"/>
          <p:cNvSpPr>
            <a:spLocks noGrp="1"/>
          </p:cNvSpPr>
          <p:nvPr>
            <p:ph idx="1"/>
          </p:nvPr>
        </p:nvSpPr>
        <p:spPr>
          <a:xfrm>
            <a:off x="457200" y="1832423"/>
            <a:ext cx="8509000" cy="4911277"/>
          </a:xfrm>
        </p:spPr>
        <p:txBody>
          <a:bodyPr>
            <a:normAutofit/>
          </a:bodyPr>
          <a:lstStyle/>
          <a:p>
            <a:pPr marL="0" indent="0">
              <a:buNone/>
            </a:pPr>
            <a:endParaRPr lang="en-US" dirty="0"/>
          </a:p>
          <a:p>
            <a:endParaRPr lang="en-US" dirty="0"/>
          </a:p>
          <a:p>
            <a:r>
              <a:rPr lang="en-US" sz="2000" dirty="0"/>
              <a:t>1</a:t>
            </a:r>
            <a:r>
              <a:rPr lang="en-US" sz="2000" dirty="0" smtClean="0"/>
              <a:t>. JAMS </a:t>
            </a:r>
            <a:r>
              <a:rPr lang="en-US" sz="2000" dirty="0"/>
              <a:t>arbitrators </a:t>
            </a:r>
            <a:r>
              <a:rPr lang="en-US" sz="2000" dirty="0" smtClean="0"/>
              <a:t>will </a:t>
            </a:r>
            <a:r>
              <a:rPr lang="en-US" sz="2000" dirty="0"/>
              <a:t>encounter </a:t>
            </a:r>
            <a:r>
              <a:rPr lang="en-US" sz="2000" dirty="0" smtClean="0"/>
              <a:t>disagreement on what “reasoned” requires </a:t>
            </a:r>
            <a:r>
              <a:rPr lang="en-US" sz="2000" b="1" dirty="0" smtClean="0"/>
              <a:t>when sitting</a:t>
            </a:r>
            <a:r>
              <a:rPr lang="en-US" sz="2000" dirty="0" smtClean="0"/>
              <a:t> </a:t>
            </a:r>
            <a:r>
              <a:rPr lang="en-US" sz="2000" b="1" dirty="0" smtClean="0"/>
              <a:t>on outside panels</a:t>
            </a:r>
            <a:r>
              <a:rPr lang="en-US" sz="2000" dirty="0" smtClean="0"/>
              <a:t>.</a:t>
            </a:r>
            <a:endParaRPr lang="en-US" sz="2000" dirty="0"/>
          </a:p>
          <a:p>
            <a:endParaRPr lang="en-US" sz="2000" dirty="0"/>
          </a:p>
          <a:p>
            <a:r>
              <a:rPr lang="en-US" sz="2000" dirty="0"/>
              <a:t>2</a:t>
            </a:r>
            <a:r>
              <a:rPr lang="en-US" sz="2000" dirty="0" smtClean="0"/>
              <a:t>. </a:t>
            </a:r>
            <a:r>
              <a:rPr lang="en-US" sz="2000" b="1" dirty="0"/>
              <a:t>Judges are not always well trained to give reasons</a:t>
            </a:r>
            <a:r>
              <a:rPr lang="en-US" sz="2000" dirty="0"/>
              <a:t> (see next slide). </a:t>
            </a:r>
          </a:p>
          <a:p>
            <a:endParaRPr lang="en-US" sz="2000" dirty="0"/>
          </a:p>
          <a:p>
            <a:r>
              <a:rPr lang="en-US" sz="2000" dirty="0"/>
              <a:t>3</a:t>
            </a:r>
            <a:r>
              <a:rPr lang="en-US" sz="2000" dirty="0" smtClean="0"/>
              <a:t>. </a:t>
            </a:r>
            <a:r>
              <a:rPr lang="en-US" sz="2000" dirty="0"/>
              <a:t>Unreasoned “reasoned” </a:t>
            </a:r>
            <a:r>
              <a:rPr lang="en-US" sz="2000" dirty="0" smtClean="0"/>
              <a:t>awards </a:t>
            </a:r>
            <a:r>
              <a:rPr lang="en-US" sz="2000" b="1" dirty="0" smtClean="0"/>
              <a:t>damage </a:t>
            </a:r>
            <a:r>
              <a:rPr lang="en-US" sz="2000" b="1" dirty="0"/>
              <a:t>arbitration’s </a:t>
            </a:r>
            <a:r>
              <a:rPr lang="en-US" sz="2000" b="1" dirty="0" smtClean="0"/>
              <a:t>legitimacy</a:t>
            </a:r>
            <a:r>
              <a:rPr lang="en-US" sz="2000" dirty="0" smtClean="0"/>
              <a:t>. </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12</a:t>
            </a:fld>
            <a:endParaRPr lang="en-US" dirty="0"/>
          </a:p>
        </p:txBody>
      </p:sp>
    </p:spTree>
    <p:extLst>
      <p:ext uri="{BB962C8B-B14F-4D97-AF65-F5344CB8AC3E}">
        <p14:creationId xmlns:p14="http://schemas.microsoft.com/office/powerpoint/2010/main" val="294078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SHOULD FORMER JUDGES LISTEN?: </a:t>
            </a:r>
            <a:br>
              <a:rPr lang="en-US" dirty="0" smtClean="0"/>
            </a:br>
            <a:r>
              <a:rPr lang="en-US" dirty="0" smtClean="0"/>
              <a:t>YOU LIKELY HAVE BEEN </a:t>
            </a:r>
            <a:br>
              <a:rPr lang="en-US" dirty="0" smtClean="0"/>
            </a:br>
            <a:r>
              <a:rPr lang="en-US" dirty="0" smtClean="0"/>
              <a:t>TRAINED TO RATION REASONS</a:t>
            </a:r>
            <a:endParaRPr lang="en-US" dirty="0"/>
          </a:p>
        </p:txBody>
      </p:sp>
      <p:sp>
        <p:nvSpPr>
          <p:cNvPr id="3" name="Content Placeholder 2"/>
          <p:cNvSpPr>
            <a:spLocks noGrp="1"/>
          </p:cNvSpPr>
          <p:nvPr>
            <p:ph idx="1"/>
          </p:nvPr>
        </p:nvSpPr>
        <p:spPr>
          <a:xfrm>
            <a:off x="457200" y="1832423"/>
            <a:ext cx="8432800" cy="4860477"/>
          </a:xfrm>
        </p:spPr>
        <p:txBody>
          <a:bodyPr>
            <a:normAutofit/>
          </a:bodyPr>
          <a:lstStyle/>
          <a:p>
            <a:endParaRPr lang="en-US" sz="2000" dirty="0" smtClean="0"/>
          </a:p>
          <a:p>
            <a:r>
              <a:rPr lang="en-US" sz="2000" dirty="0" smtClean="0"/>
              <a:t>1. Benjamin Cardozo, </a:t>
            </a:r>
            <a:r>
              <a:rPr lang="en-US" sz="2000" u="sng" dirty="0" smtClean="0"/>
              <a:t>The Nature of the Judicial Process</a:t>
            </a:r>
            <a:r>
              <a:rPr lang="en-US" sz="2000" dirty="0" smtClean="0"/>
              <a:t> 164</a:t>
            </a:r>
            <a:r>
              <a:rPr lang="en-US" sz="2000" dirty="0"/>
              <a:t>-65 (1921</a:t>
            </a:r>
            <a:r>
              <a:rPr lang="en-US" sz="2000" dirty="0" smtClean="0"/>
              <a:t>). Three categories re opinions: </a:t>
            </a:r>
          </a:p>
          <a:p>
            <a:endParaRPr lang="en-US" sz="2000" dirty="0" smtClean="0"/>
          </a:p>
          <a:p>
            <a:r>
              <a:rPr lang="en-US" sz="2000" dirty="0" smtClean="0"/>
              <a:t>(1) facts and law so obvious only judgment order needed; </a:t>
            </a:r>
          </a:p>
          <a:p>
            <a:r>
              <a:rPr lang="en-US" sz="2000" dirty="0" smtClean="0"/>
              <a:t>(2) law clear though facts may be complex, unpublished nonprecedential opinion appropriate; and </a:t>
            </a:r>
          </a:p>
          <a:p>
            <a:r>
              <a:rPr lang="en-US" sz="2000" dirty="0" smtClean="0"/>
              <a:t>(3) “not large” group of cases with legal uncertainty that deserve explained opinions.  </a:t>
            </a:r>
          </a:p>
          <a:p>
            <a:endParaRPr lang="en-US" sz="2000" dirty="0" smtClean="0"/>
          </a:p>
          <a:p>
            <a:r>
              <a:rPr lang="en-US" sz="2000" dirty="0" smtClean="0"/>
              <a:t>2. Judge Aldisert endorses Cardozo’s basic approach in Ruggerio Aldisert, </a:t>
            </a:r>
            <a:r>
              <a:rPr lang="en-US" sz="2000" u="sng" dirty="0" smtClean="0"/>
              <a:t>Opinion Writing</a:t>
            </a:r>
            <a:r>
              <a:rPr lang="en-US" sz="2000" dirty="0" smtClean="0"/>
              <a:t> 19</a:t>
            </a:r>
            <a:r>
              <a:rPr lang="en-US" sz="2000" dirty="0"/>
              <a:t>-20 (2d ed. 2005</a:t>
            </a:r>
            <a:r>
              <a:rPr lang="en-US" sz="2000" dirty="0" smtClean="0"/>
              <a:t>).</a:t>
            </a:r>
          </a:p>
          <a:p>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13</a:t>
            </a:fld>
            <a:endParaRPr lang="en-US" dirty="0"/>
          </a:p>
        </p:txBody>
      </p:sp>
    </p:spTree>
    <p:extLst>
      <p:ext uri="{BB962C8B-B14F-4D97-AF65-F5344CB8AC3E}">
        <p14:creationId xmlns:p14="http://schemas.microsoft.com/office/powerpoint/2010/main" val="63862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FEDERAL JUDICIAL CENTER’S </a:t>
            </a:r>
            <a:br>
              <a:rPr lang="en-US" dirty="0" smtClean="0"/>
            </a:br>
            <a:r>
              <a:rPr lang="en-US" i="1" dirty="0" smtClean="0"/>
              <a:t>WRITING</a:t>
            </a:r>
            <a:r>
              <a:rPr lang="en-US" i="1" dirty="0"/>
              <a:t> </a:t>
            </a:r>
            <a:r>
              <a:rPr lang="en-US" i="1" dirty="0" smtClean="0"/>
              <a:t>MANUAL</a:t>
            </a:r>
            <a:r>
              <a:rPr lang="en-US" dirty="0" smtClean="0"/>
              <a:t> URGES DOING SO</a:t>
            </a:r>
            <a:endParaRPr lang="en-US" dirty="0"/>
          </a:p>
        </p:txBody>
      </p:sp>
      <p:sp>
        <p:nvSpPr>
          <p:cNvPr id="3" name="Content Placeholder 2"/>
          <p:cNvSpPr>
            <a:spLocks noGrp="1"/>
          </p:cNvSpPr>
          <p:nvPr>
            <p:ph idx="1"/>
          </p:nvPr>
        </p:nvSpPr>
        <p:spPr>
          <a:xfrm>
            <a:off x="457200" y="1832423"/>
            <a:ext cx="8318500" cy="4796977"/>
          </a:xfrm>
        </p:spPr>
        <p:txBody>
          <a:bodyPr>
            <a:normAutofit fontScale="85000" lnSpcReduction="10000"/>
          </a:bodyPr>
          <a:lstStyle/>
          <a:p>
            <a:r>
              <a:rPr lang="en-US" dirty="0" smtClean="0"/>
              <a:t>1. Federal Judicial </a:t>
            </a:r>
            <a:r>
              <a:rPr lang="en-US" dirty="0"/>
              <a:t>Center, </a:t>
            </a:r>
            <a:r>
              <a:rPr lang="en-US" u="sng" dirty="0"/>
              <a:t>Judicial Writing Manual: A Pocket Guide for Judges</a:t>
            </a:r>
            <a:r>
              <a:rPr lang="en-US" dirty="0"/>
              <a:t> </a:t>
            </a:r>
            <a:r>
              <a:rPr lang="en-US" dirty="0" smtClean="0"/>
              <a:t>5 (2d ed. 2013): </a:t>
            </a:r>
            <a:r>
              <a:rPr lang="en-US" b="1" dirty="0" smtClean="0"/>
              <a:t>Starts out well</a:t>
            </a:r>
            <a:r>
              <a:rPr lang="en-US" dirty="0" smtClean="0"/>
              <a:t>: </a:t>
            </a:r>
            <a:r>
              <a:rPr lang="en-US" dirty="0"/>
              <a:t>“[o]pinions are written </a:t>
            </a:r>
            <a:r>
              <a:rPr lang="en-US" i="1" dirty="0"/>
              <a:t>primarily</a:t>
            </a:r>
            <a:r>
              <a:rPr lang="en-US" dirty="0"/>
              <a:t> for the litigants and their </a:t>
            </a:r>
            <a:r>
              <a:rPr lang="en-US" dirty="0" smtClean="0"/>
              <a:t>lawyers</a:t>
            </a:r>
            <a:r>
              <a:rPr lang="en-US" dirty="0"/>
              <a:t> </a:t>
            </a:r>
            <a:r>
              <a:rPr lang="en-US" dirty="0" smtClean="0"/>
              <a:t>[the parties]” . . . [</a:t>
            </a:r>
            <a:r>
              <a:rPr lang="en-US" dirty="0"/>
              <a:t>i]f an opinion is addressed to the parties</a:t>
            </a:r>
            <a:r>
              <a:rPr lang="en-US" dirty="0" smtClean="0"/>
              <a:t>, [it needs] a </a:t>
            </a:r>
            <a:r>
              <a:rPr lang="en-US" dirty="0"/>
              <a:t>fair and accurate statement of what was before the court for decision, what the court decided, </a:t>
            </a:r>
            <a:r>
              <a:rPr lang="en-US" i="1" dirty="0"/>
              <a:t>and what the reasons for the decision were</a:t>
            </a:r>
            <a:r>
              <a:rPr lang="en-US" dirty="0"/>
              <a:t>.</a:t>
            </a:r>
            <a:r>
              <a:rPr lang="en-US" dirty="0" smtClean="0"/>
              <a:t>”  </a:t>
            </a:r>
          </a:p>
          <a:p>
            <a:pPr marL="0" indent="0">
              <a:buNone/>
            </a:pPr>
            <a:r>
              <a:rPr lang="en-US" dirty="0" smtClean="0"/>
              <a:t> </a:t>
            </a:r>
          </a:p>
          <a:p>
            <a:pPr marL="0" indent="0">
              <a:buNone/>
            </a:pPr>
            <a:r>
              <a:rPr lang="en-US" b="1" dirty="0" smtClean="0"/>
              <a:t>GREAT. BUT THEN?</a:t>
            </a:r>
          </a:p>
          <a:p>
            <a:pPr marL="0" indent="0">
              <a:buNone/>
            </a:pPr>
            <a:endParaRPr lang="en-US" b="1" dirty="0" smtClean="0"/>
          </a:p>
          <a:p>
            <a:r>
              <a:rPr lang="en-US" dirty="0" smtClean="0"/>
              <a:t>2. </a:t>
            </a:r>
            <a:r>
              <a:rPr lang="en-US" b="1" dirty="0" smtClean="0"/>
              <a:t>Changes tune:</a:t>
            </a:r>
            <a:r>
              <a:rPr lang="en-US" dirty="0" smtClean="0"/>
              <a:t> </a:t>
            </a:r>
            <a:r>
              <a:rPr lang="en-US" i="1" dirty="0"/>
              <a:t>Id.</a:t>
            </a:r>
            <a:r>
              <a:rPr lang="en-US" dirty="0"/>
              <a:t> at 5-7: When </a:t>
            </a:r>
            <a:r>
              <a:rPr lang="en-US" dirty="0" smtClean="0"/>
              <a:t>opinions are “written </a:t>
            </a:r>
            <a:br>
              <a:rPr lang="en-US" dirty="0" smtClean="0"/>
            </a:br>
            <a:r>
              <a:rPr lang="en-US" dirty="0"/>
              <a:t>primarily for the parties, </a:t>
            </a:r>
            <a:r>
              <a:rPr lang="en-US" b="1" dirty="0"/>
              <a:t>they will require little or no elaboration of the facts and law</a:t>
            </a:r>
            <a:r>
              <a:rPr lang="en-US" dirty="0" smtClean="0"/>
              <a:t>. . . . </a:t>
            </a:r>
            <a:r>
              <a:rPr lang="en-US" dirty="0"/>
              <a:t>Often [such opinions] will take the form of summary orders or memorandum opinions. </a:t>
            </a:r>
            <a:r>
              <a:rPr lang="en-US" dirty="0" smtClean="0"/>
              <a:t>[Summary orders] </a:t>
            </a:r>
            <a:r>
              <a:rPr lang="en-US" dirty="0"/>
              <a:t>sometimes include a brief statement of findings and conclusions, but often provide little or no explanation</a:t>
            </a:r>
            <a:r>
              <a:rPr lang="en-US" dirty="0" smtClean="0"/>
              <a:t>”</a:t>
            </a:r>
            <a:r>
              <a:rPr lang="en-US" dirty="0"/>
              <a:t> </a:t>
            </a:r>
            <a:r>
              <a:rPr lang="en-US" dirty="0" smtClean="0"/>
              <a:t>. . . [Memorandum opinions] are </a:t>
            </a:r>
            <a:r>
              <a:rPr lang="en-US" dirty="0"/>
              <a:t>generally brief and informal . . . </a:t>
            </a:r>
            <a:r>
              <a:rPr lang="en-US" dirty="0" smtClean="0"/>
              <a:t>”(emphasis added).</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14</a:t>
            </a:fld>
            <a:endParaRPr lang="en-US" dirty="0"/>
          </a:p>
        </p:txBody>
      </p:sp>
    </p:spTree>
    <p:extLst>
      <p:ext uri="{BB962C8B-B14F-4D97-AF65-F5344CB8AC3E}">
        <p14:creationId xmlns:p14="http://schemas.microsoft.com/office/powerpoint/2010/main" val="209950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 EVEN GOOD JUDGES CAN THINK </a:t>
            </a:r>
            <a:r>
              <a:rPr lang="en-US" i="1" dirty="0" smtClean="0"/>
              <a:t/>
            </a:r>
            <a:br>
              <a:rPr lang="en-US" i="1" dirty="0" smtClean="0"/>
            </a:br>
            <a:r>
              <a:rPr lang="en-US" i="1" dirty="0" smtClean="0"/>
              <a:t>ARBITRATORS </a:t>
            </a:r>
            <a:r>
              <a:rPr lang="en-US" dirty="0" smtClean="0"/>
              <a:t> NEED NOT ADDRESS </a:t>
            </a:r>
            <a:br>
              <a:rPr lang="en-US" dirty="0" smtClean="0"/>
            </a:br>
            <a:r>
              <a:rPr lang="en-US" dirty="0" smtClean="0"/>
              <a:t>ALL CLAIMS AND DEFENSES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Judge Harvey Brown, concurring in </a:t>
            </a:r>
            <a:r>
              <a:rPr lang="en-US" i="1" u="sng" dirty="0" smtClean="0"/>
              <a:t>Stage Stores, Inc. v. Gunnerson</a:t>
            </a:r>
            <a:r>
              <a:rPr lang="en-US" i="1" dirty="0" smtClean="0"/>
              <a:t>,</a:t>
            </a:r>
            <a:r>
              <a:rPr lang="en-US" dirty="0" smtClean="0"/>
              <a:t> </a:t>
            </a:r>
            <a:r>
              <a:rPr lang="en-US" dirty="0"/>
              <a:t>477 S.W.3d 848, 864, 872-</a:t>
            </a:r>
            <a:r>
              <a:rPr lang="en-US" dirty="0" smtClean="0"/>
              <a:t>73 (Tex. App. – Houston, 2015)(emphasis added):</a:t>
            </a:r>
          </a:p>
          <a:p>
            <a:endParaRPr lang="en-US" dirty="0"/>
          </a:p>
          <a:p>
            <a:pPr marL="0" indent="0">
              <a:buNone/>
            </a:pPr>
            <a:r>
              <a:rPr lang="en-US" dirty="0" smtClean="0"/>
              <a:t>		. </a:t>
            </a:r>
            <a:r>
              <a:rPr lang="en-US" dirty="0"/>
              <a:t>. . a “reasoned award” must offer some basic explanation for </a:t>
            </a:r>
            <a:r>
              <a:rPr lang="en-US" dirty="0" smtClean="0"/>
              <a:t>		either </a:t>
            </a:r>
            <a:r>
              <a:rPr lang="en-US" dirty="0"/>
              <a:t>rejecting the losing party’s key contentions or accepting </a:t>
            </a:r>
            <a:r>
              <a:rPr lang="en-US" dirty="0" smtClean="0"/>
              <a:t>		the </a:t>
            </a:r>
            <a:r>
              <a:rPr lang="en-US" dirty="0"/>
              <a:t>prevailing party’s opposing response </a:t>
            </a:r>
            <a:r>
              <a:rPr lang="en-US" b="1" dirty="0"/>
              <a:t>unless the</a:t>
            </a:r>
            <a:r>
              <a:rPr lang="en-US" dirty="0"/>
              <a:t> </a:t>
            </a:r>
            <a:r>
              <a:rPr lang="en-US" dirty="0" smtClean="0"/>
              <a:t>			      </a:t>
            </a:r>
            <a:r>
              <a:rPr lang="en-US" b="1" dirty="0" smtClean="0"/>
              <a:t>contentions are unclear, frivolous, their rejection is so 		      conceptually </a:t>
            </a:r>
            <a:r>
              <a:rPr lang="en-US" b="1" dirty="0"/>
              <a:t>straightforward that the justification for </a:t>
            </a:r>
            <a:r>
              <a:rPr lang="en-US" b="1" dirty="0" smtClean="0"/>
              <a:t>		      rejecting them </a:t>
            </a:r>
            <a:r>
              <a:rPr lang="en-US" b="1" dirty="0"/>
              <a:t>is implied or unnecessary, or the rejection </a:t>
            </a:r>
            <a:r>
              <a:rPr lang="en-US" b="1" dirty="0" smtClean="0"/>
              <a:t>	      of the contention </a:t>
            </a:r>
            <a:r>
              <a:rPr lang="en-US" b="1" dirty="0"/>
              <a:t>is implicit in other portions of the </a:t>
            </a:r>
            <a:r>
              <a:rPr lang="en-US" b="1" dirty="0" smtClean="0"/>
              <a:t>award</a:t>
            </a:r>
            <a:r>
              <a:rPr lang="en-US" dirty="0" smtClean="0"/>
              <a:t>.</a:t>
            </a:r>
          </a:p>
          <a:p>
            <a:endParaRPr lang="en-US" dirty="0"/>
          </a:p>
          <a:p>
            <a:pPr marL="0" indent="0">
              <a:buNone/>
            </a:pPr>
            <a:r>
              <a:rPr lang="en-US" dirty="0" smtClean="0"/>
              <a:t>	Judge Brown is </a:t>
            </a:r>
            <a:r>
              <a:rPr lang="en-US" b="1" dirty="0" smtClean="0"/>
              <a:t>importing the resource scarcity and pressure in 	our courts into arbitration</a:t>
            </a:r>
            <a:r>
              <a:rPr lang="en-US" dirty="0" smtClean="0"/>
              <a:t>, costing arbitration one of its 	comparative advantages, the ability to provide a thoughtful 	reasoned award.</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15</a:t>
            </a:fld>
            <a:endParaRPr lang="en-US" dirty="0"/>
          </a:p>
        </p:txBody>
      </p:sp>
    </p:spTree>
    <p:extLst>
      <p:ext uri="{BB962C8B-B14F-4D97-AF65-F5344CB8AC3E}">
        <p14:creationId xmlns:p14="http://schemas.microsoft.com/office/powerpoint/2010/main" val="250518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3327400"/>
            <a:ext cx="6400800" cy="2311400"/>
          </a:xfrm>
        </p:spPr>
        <p:txBody>
          <a:bodyPr>
            <a:normAutofit/>
          </a:bodyPr>
          <a:lstStyle/>
          <a:p>
            <a:r>
              <a:rPr lang="en-US" sz="3200" dirty="0" smtClean="0"/>
              <a:t>PART 3</a:t>
            </a:r>
          </a:p>
          <a:p>
            <a:r>
              <a:rPr lang="en-US" sz="3200" dirty="0" smtClean="0"/>
              <a:t>FORMS OF UNREASONED AWARDS</a:t>
            </a:r>
            <a:endParaRPr lang="en-US" sz="3200" dirty="0"/>
          </a:p>
        </p:txBody>
      </p:sp>
    </p:spTree>
    <p:extLst>
      <p:ext uri="{BB962C8B-B14F-4D97-AF65-F5344CB8AC3E}">
        <p14:creationId xmlns:p14="http://schemas.microsoft.com/office/powerpoint/2010/main" val="409154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THESE FORMS OF AWARD TOO OFTEN </a:t>
            </a:r>
            <a:br>
              <a:rPr lang="en-US" sz="3000" dirty="0" smtClean="0"/>
            </a:br>
            <a:r>
              <a:rPr lang="en-US" sz="3000" dirty="0" smtClean="0"/>
              <a:t>SUBSTITUTE FOR REASONED AWARDS</a:t>
            </a:r>
            <a:endParaRPr lang="en-US" sz="3000" dirty="0"/>
          </a:p>
        </p:txBody>
      </p:sp>
      <p:sp>
        <p:nvSpPr>
          <p:cNvPr id="3" name="Content Placeholder 2"/>
          <p:cNvSpPr>
            <a:spLocks noGrp="1"/>
          </p:cNvSpPr>
          <p:nvPr>
            <p:ph idx="1"/>
          </p:nvPr>
        </p:nvSpPr>
        <p:spPr>
          <a:xfrm>
            <a:off x="457200" y="1832423"/>
            <a:ext cx="8547100" cy="4860477"/>
          </a:xfrm>
        </p:spPr>
        <p:txBody>
          <a:bodyPr/>
          <a:lstStyle/>
          <a:p>
            <a:pPr marL="0" indent="0">
              <a:buNone/>
            </a:pPr>
            <a:r>
              <a:rPr lang="en-US" b="1" dirty="0" smtClean="0"/>
              <a:t>		SHORTCOMINGS EASY TO UNDERSTAND:</a:t>
            </a:r>
          </a:p>
          <a:p>
            <a:pPr marL="457200" indent="-457200">
              <a:buAutoNum type="arabicPeriod"/>
            </a:pPr>
            <a:endParaRPr lang="en-US" b="1" dirty="0"/>
          </a:p>
          <a:p>
            <a:pPr marL="457200" indent="-457200">
              <a:buAutoNum type="arabicPeriod"/>
            </a:pPr>
            <a:r>
              <a:rPr lang="en-US" b="1" dirty="0" smtClean="0"/>
              <a:t>Announcement</a:t>
            </a:r>
            <a:r>
              <a:rPr lang="en-US" dirty="0" smtClean="0"/>
              <a:t> </a:t>
            </a:r>
            <a:r>
              <a:rPr lang="en-US" dirty="0"/>
              <a:t>awards </a:t>
            </a:r>
            <a:r>
              <a:rPr lang="en-US" dirty="0" smtClean="0"/>
              <a:t>(</a:t>
            </a:r>
            <a:r>
              <a:rPr lang="en-US" i="1" dirty="0" smtClean="0"/>
              <a:t>e.g., </a:t>
            </a:r>
            <a:r>
              <a:rPr lang="en-US" dirty="0" smtClean="0"/>
              <a:t>list </a:t>
            </a:r>
            <a:r>
              <a:rPr lang="en-US" dirty="0"/>
              <a:t>awards)</a:t>
            </a:r>
          </a:p>
          <a:p>
            <a:pPr marL="457200" indent="-457200">
              <a:buAutoNum type="arabicPeriod"/>
            </a:pPr>
            <a:r>
              <a:rPr lang="en-US" b="1" dirty="0"/>
              <a:t>Attestation</a:t>
            </a:r>
            <a:r>
              <a:rPr lang="en-US" dirty="0"/>
              <a:t> awards</a:t>
            </a:r>
          </a:p>
          <a:p>
            <a:pPr marL="457200" indent="-457200">
              <a:buAutoNum type="arabicPeriod"/>
            </a:pPr>
            <a:r>
              <a:rPr lang="en-US" b="1" dirty="0"/>
              <a:t>Burden of proof</a:t>
            </a:r>
            <a:r>
              <a:rPr lang="en-US" dirty="0"/>
              <a:t>, </a:t>
            </a:r>
            <a:r>
              <a:rPr lang="en-US" b="1" dirty="0"/>
              <a:t>credibility</a:t>
            </a:r>
            <a:r>
              <a:rPr lang="en-US" dirty="0"/>
              <a:t> awards</a:t>
            </a:r>
            <a:r>
              <a:rPr lang="en-US" dirty="0" smtClean="0"/>
              <a:t>.</a:t>
            </a:r>
          </a:p>
          <a:p>
            <a:pPr marL="0" indent="0">
              <a:buNone/>
            </a:pPr>
            <a:endParaRPr lang="en-US" dirty="0" smtClean="0"/>
          </a:p>
          <a:p>
            <a:pPr marL="0" indent="0">
              <a:buNone/>
            </a:pPr>
            <a:r>
              <a:rPr lang="en-US" b="1" dirty="0" smtClean="0"/>
              <a:t>		SHORTCOMINGS NOT SO OBVIOUS: </a:t>
            </a:r>
          </a:p>
          <a:p>
            <a:pPr marL="0" indent="0">
              <a:buNone/>
            </a:pPr>
            <a:endParaRPr lang="en-US" b="1" dirty="0"/>
          </a:p>
          <a:p>
            <a:pPr marL="0" indent="0">
              <a:buNone/>
            </a:pPr>
            <a:r>
              <a:rPr lang="en-US" b="1" dirty="0" smtClean="0"/>
              <a:t>4.  Contention</a:t>
            </a:r>
            <a:r>
              <a:rPr lang="en-US" dirty="0"/>
              <a:t>, </a:t>
            </a:r>
            <a:r>
              <a:rPr lang="en-US" b="1" dirty="0"/>
              <a:t>issue spotting</a:t>
            </a:r>
            <a:r>
              <a:rPr lang="en-US" dirty="0"/>
              <a:t> awards.</a:t>
            </a:r>
          </a:p>
          <a:p>
            <a:pPr marL="0" indent="0">
              <a:buNone/>
            </a:pPr>
            <a:r>
              <a:rPr lang="en-US" b="1" dirty="0" smtClean="0"/>
              <a:t>5.  Evidentiary </a:t>
            </a:r>
            <a:r>
              <a:rPr lang="en-US" b="1" dirty="0"/>
              <a:t>list</a:t>
            </a:r>
            <a:r>
              <a:rPr lang="en-US" dirty="0"/>
              <a:t> awards.</a:t>
            </a:r>
          </a:p>
          <a:p>
            <a:pPr marL="0" indent="0">
              <a:buNone/>
            </a:pPr>
            <a:r>
              <a:rPr lang="en-US" b="1" dirty="0" smtClean="0"/>
              <a:t>6.  Volumetric</a:t>
            </a:r>
            <a:r>
              <a:rPr lang="en-US" dirty="0" smtClean="0"/>
              <a:t> </a:t>
            </a:r>
            <a:r>
              <a:rPr lang="en-US" dirty="0"/>
              <a:t>awards.</a:t>
            </a:r>
          </a:p>
        </p:txBody>
      </p:sp>
      <p:sp>
        <p:nvSpPr>
          <p:cNvPr id="4" name="Footer Placeholder 3"/>
          <p:cNvSpPr>
            <a:spLocks noGrp="1"/>
          </p:cNvSpPr>
          <p:nvPr>
            <p:ph type="ftr" sz="quarter" idx="11"/>
          </p:nvPr>
        </p:nvSpPr>
        <p:spPr/>
        <p:txBody>
          <a:bodyPr/>
          <a:lstStyle/>
          <a:p>
            <a:fld id="{1F6099E8-31BC-4B30-9B48-93ED963EC8CE}" type="slidenum">
              <a:rPr lang="en-US" smtClean="0"/>
              <a:pPr/>
              <a:t>17</a:t>
            </a:fld>
            <a:endParaRPr lang="en-US" dirty="0"/>
          </a:p>
        </p:txBody>
      </p:sp>
    </p:spTree>
    <p:extLst>
      <p:ext uri="{BB962C8B-B14F-4D97-AF65-F5344CB8AC3E}">
        <p14:creationId xmlns:p14="http://schemas.microsoft.com/office/powerpoint/2010/main" val="116972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(1) ANNOUNCEMENT (3) BURDEN OF PROOF</a:t>
            </a:r>
            <a:br>
              <a:rPr lang="en-US" sz="3200" dirty="0" smtClean="0"/>
            </a:br>
            <a:r>
              <a:rPr lang="en-US" sz="3200" dirty="0" smtClean="0"/>
              <a:t>UNREASONED AWARD (</a:t>
            </a:r>
            <a:r>
              <a:rPr lang="en-US" sz="3200" i="1" dirty="0" smtClean="0"/>
              <a:t>CAT CHARTER</a:t>
            </a:r>
            <a:r>
              <a:rPr lang="en-US" sz="3200" dirty="0" smtClean="0"/>
              <a: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18</a:t>
            </a:fld>
            <a:endParaRPr lang="en-US" dirty="0"/>
          </a:p>
        </p:txBody>
      </p:sp>
      <p:sp>
        <p:nvSpPr>
          <p:cNvPr id="9" name="Title 2"/>
          <p:cNvSpPr txBox="1">
            <a:spLocks/>
          </p:cNvSpPr>
          <p:nvPr/>
        </p:nvSpPr>
        <p:spPr>
          <a:xfrm>
            <a:off x="575720" y="-1625456"/>
            <a:ext cx="8041997" cy="898810"/>
          </a:xfrm>
          <a:prstGeom prst="rect">
            <a:avLst/>
          </a:prstGeom>
          <a:noFill/>
        </p:spPr>
        <p:txBody>
          <a:bodyPr vert="horz" lIns="91440" tIns="45720" rIns="91440" bIns="45720" rtlCol="0" anchor="ctr">
            <a:normAutofit fontScale="25000" lnSpcReduction="20000"/>
          </a:bodyPr>
          <a:lstStyle>
            <a:lvl1pPr algn="l" defTabSz="457200" rtl="0" eaLnBrk="1" latinLnBrk="0" hangingPunct="1">
              <a:lnSpc>
                <a:spcPts val="3400"/>
              </a:lnSpc>
              <a:spcBef>
                <a:spcPct val="0"/>
              </a:spcBef>
              <a:buNone/>
              <a:defRPr sz="2800" b="0" i="0" kern="1200" baseline="0">
                <a:solidFill>
                  <a:schemeClr val="bg1">
                    <a:lumMod val="85000"/>
                  </a:schemeClr>
                </a:solidFill>
                <a:effectLst/>
                <a:latin typeface="Helvetica Neue Bold Condensed"/>
                <a:ea typeface="+mj-ea"/>
                <a:cs typeface="Helvetica Neue Bold Condensed"/>
              </a:defRPr>
            </a:lvl1pPr>
          </a:lstStyle>
          <a:p>
            <a:pPr algn="ctr"/>
            <a:r>
              <a:rPr lang="en-US" sz="3000" dirty="0" smtClean="0"/>
              <a:t>Discussion; what about the </a:t>
            </a:r>
            <a:r>
              <a:rPr lang="en-US" sz="3000" i="1" dirty="0" smtClean="0"/>
              <a:t>Cat Charter</a:t>
            </a:r>
            <a:br>
              <a:rPr lang="en-US" sz="3000" i="1" dirty="0" smtClean="0"/>
            </a:br>
            <a:r>
              <a:rPr lang="en-US" sz="3000" i="1" dirty="0" smtClean="0"/>
              <a:t> </a:t>
            </a:r>
            <a:r>
              <a:rPr lang="en-US" sz="3000" dirty="0" smtClean="0"/>
              <a:t>award could be  reasoned?</a:t>
            </a:r>
            <a:endParaRPr lang="en-US" sz="3000" dirty="0"/>
          </a:p>
        </p:txBody>
      </p:sp>
      <p:sp>
        <p:nvSpPr>
          <p:cNvPr id="10" name="Title 1"/>
          <p:cNvSpPr txBox="1"/>
          <p:nvPr/>
        </p:nvSpPr>
        <p:spPr>
          <a:xfrm>
            <a:off x="-224818" y="-2154094"/>
            <a:ext cx="9726484" cy="12593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1400" b="0" i="0" kern="1200" cap="all" spc="150" baseline="0">
                <a:solidFill>
                  <a:schemeClr val="tx1"/>
                </a:solidFill>
                <a:latin typeface="Arial"/>
                <a:ea typeface="Arial Bold" charset="0"/>
                <a:cs typeface="Arial Bold" charset="0"/>
              </a:defRPr>
            </a:lvl1pPr>
          </a:lstStyle>
          <a:p>
            <a:endParaRPr lang="en-US" sz="3600" dirty="0"/>
          </a:p>
        </p:txBody>
      </p:sp>
      <p:sp>
        <p:nvSpPr>
          <p:cNvPr id="11" name="Slide Number Placeholder 2"/>
          <p:cNvSpPr txBox="1"/>
          <p:nvPr/>
        </p:nvSpPr>
        <p:spPr>
          <a:xfrm>
            <a:off x="4507292" y="3884337"/>
            <a:ext cx="2269514" cy="3103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87549C-8CC8-4D40-BD62-B11FC13A3078}" type="slidenum">
              <a:rPr lang="en-IN" smtClean="0"/>
              <a:t>18</a:t>
            </a:fld>
            <a:endParaRPr lang="en-IN"/>
          </a:p>
        </p:txBody>
      </p:sp>
      <p:pic>
        <p:nvPicPr>
          <p:cNvPr id="12" name="Content Placeholder 4" descr="Screen Shot 2018-04-15 at 1.52.47 PM.png"/>
          <p:cNvPicPr>
            <a:picLocks noChangeAspect="1"/>
          </p:cNvPicPr>
          <p:nvPr/>
        </p:nvPicPr>
        <p:blipFill>
          <a:blip r:embed="rId2"/>
          <a:srcRect t="-22073" b="-22073"/>
          <a:stretch>
            <a:fillRect/>
          </a:stretch>
        </p:blipFill>
        <p:spPr>
          <a:xfrm>
            <a:off x="1" y="1832422"/>
            <a:ext cx="9055100" cy="3996878"/>
          </a:xfrm>
          <a:prstGeom prst="rect">
            <a:avLst/>
          </a:prstGeom>
        </p:spPr>
      </p:pic>
    </p:spTree>
    <p:extLst>
      <p:ext uri="{BB962C8B-B14F-4D97-AF65-F5344CB8AC3E}">
        <p14:creationId xmlns:p14="http://schemas.microsoft.com/office/powerpoint/2010/main" val="375974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(2) </a:t>
            </a:r>
            <a:r>
              <a:rPr lang="en-US" sz="3000" dirty="0" smtClean="0"/>
              <a:t>ATTESTATION AND (4) CONTENTION </a:t>
            </a:r>
            <a:br>
              <a:rPr lang="en-US" sz="3000" dirty="0" smtClean="0"/>
            </a:br>
            <a:r>
              <a:rPr lang="en-US" sz="3000" dirty="0" smtClean="0"/>
              <a:t>AWARD</a:t>
            </a:r>
            <a:r>
              <a:rPr lang="en-US" sz="3000" dirty="0"/>
              <a:t> </a:t>
            </a:r>
            <a:r>
              <a:rPr lang="en-US" sz="3000" dirty="0" smtClean="0"/>
              <a:t>(</a:t>
            </a:r>
            <a:r>
              <a:rPr lang="en-US" sz="3000" i="1" dirty="0" smtClean="0"/>
              <a:t>RAIN CII CARBON</a:t>
            </a:r>
            <a:r>
              <a:rPr lang="en-US" sz="3000" dirty="0" smtClean="0"/>
              <a:t>)</a:t>
            </a:r>
            <a:r>
              <a:rPr lang="en-US" dirty="0" smtClean="0"/>
              <a:t> </a:t>
            </a:r>
            <a:endParaRPr lang="en-US" dirty="0"/>
          </a:p>
        </p:txBody>
      </p:sp>
      <p:sp>
        <p:nvSpPr>
          <p:cNvPr id="3" name="Content Placeholder 2"/>
          <p:cNvSpPr>
            <a:spLocks noGrp="1"/>
          </p:cNvSpPr>
          <p:nvPr>
            <p:ph idx="1"/>
          </p:nvPr>
        </p:nvSpPr>
        <p:spPr>
          <a:xfrm>
            <a:off x="457200" y="1832423"/>
            <a:ext cx="8229600" cy="4660452"/>
          </a:xfrm>
        </p:spPr>
        <p:txBody>
          <a:bodyPr>
            <a:normAutofit fontScale="92500"/>
          </a:bodyPr>
          <a:lstStyle/>
          <a:p>
            <a:r>
              <a:rPr lang="en-US" sz="2000" dirty="0" smtClean="0"/>
              <a:t>[</a:t>
            </a:r>
            <a:r>
              <a:rPr lang="en-US" sz="2000" b="1" dirty="0" smtClean="0"/>
              <a:t>The winner’s contentions]: “</a:t>
            </a:r>
            <a:r>
              <a:rPr lang="en-US" sz="2000" dirty="0" smtClean="0"/>
              <a:t>Rain </a:t>
            </a:r>
            <a:r>
              <a:rPr lang="en-US" sz="2000" dirty="0"/>
              <a:t>CII contends that the relief COP seeks should be denied because COP failed to show a condition precedent to arbitration – </a:t>
            </a:r>
            <a:r>
              <a:rPr lang="en-US" sz="2000" i="1" dirty="0"/>
              <a:t>i.e., </a:t>
            </a:r>
            <a:r>
              <a:rPr lang="en-US" sz="2000" dirty="0"/>
              <a:t>that the formula failed to yield a market level price for at least four quarters. As for the merits, Rain CII contends that the formula, whatever the result, is the “market” and thus it can never fail to yield a market level price. Rain CII further contends that the formula reflects a market level price because it has yielded a premium over Pace A. Accordingly, Rain CII contends that I should select the original formula as the replacement formula</a:t>
            </a:r>
            <a:r>
              <a:rPr lang="en-US" sz="2000" dirty="0" smtClean="0"/>
              <a:t>.”</a:t>
            </a:r>
          </a:p>
          <a:p>
            <a:endParaRPr lang="en-US" sz="2000" dirty="0" smtClean="0"/>
          </a:p>
          <a:p>
            <a:r>
              <a:rPr lang="en-US" sz="2000" dirty="0" smtClean="0"/>
              <a:t> [</a:t>
            </a:r>
            <a:r>
              <a:rPr lang="en-US" sz="2000" b="1" dirty="0" smtClean="0"/>
              <a:t>The “reasoning”]: </a:t>
            </a:r>
            <a:r>
              <a:rPr lang="en-US" sz="2000" dirty="0" smtClean="0"/>
              <a:t>“</a:t>
            </a:r>
            <a:r>
              <a:rPr lang="en-US" sz="2000" b="1" dirty="0" smtClean="0"/>
              <a:t>Based upon the testimony, exhibits, arguments, and submissions presented to me in this matter</a:t>
            </a:r>
            <a:r>
              <a:rPr lang="en-US" sz="2000" dirty="0" smtClean="0"/>
              <a:t>, I find that the price formula contained in Section 4 of the Green Anode Coke Sales Agreement dated August 23, 2005 . . . shall remain in effect for the balance of the term as stated in the contract.” (emphasis added)</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19</a:t>
            </a:fld>
            <a:endParaRPr lang="en-US" dirty="0"/>
          </a:p>
        </p:txBody>
      </p:sp>
    </p:spTree>
    <p:extLst>
      <p:ext uri="{BB962C8B-B14F-4D97-AF65-F5344CB8AC3E}">
        <p14:creationId xmlns:p14="http://schemas.microsoft.com/office/powerpoint/2010/main" val="337463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WHAT WILL WE COVER THIS MORNING?</a:t>
            </a:r>
            <a:endParaRPr lang="en-US" dirty="0"/>
          </a:p>
        </p:txBody>
      </p:sp>
      <p:sp>
        <p:nvSpPr>
          <p:cNvPr id="3" name="Content Placeholder 2"/>
          <p:cNvSpPr>
            <a:spLocks noGrp="1"/>
          </p:cNvSpPr>
          <p:nvPr>
            <p:ph idx="1"/>
          </p:nvPr>
        </p:nvSpPr>
        <p:spPr>
          <a:xfrm>
            <a:off x="457200" y="1832423"/>
            <a:ext cx="8521700" cy="4771577"/>
          </a:xfrm>
        </p:spPr>
        <p:txBody>
          <a:bodyPr/>
          <a:lstStyle/>
          <a:p>
            <a:endParaRPr lang="en-US" sz="2000" b="1" u="sng" dirty="0" smtClean="0"/>
          </a:p>
          <a:p>
            <a:endParaRPr lang="en-US" sz="2000" b="1" u="sng" dirty="0"/>
          </a:p>
          <a:p>
            <a:r>
              <a:rPr lang="en-US" sz="2000" b="1" dirty="0" smtClean="0"/>
              <a:t>Part 1: </a:t>
            </a:r>
            <a:r>
              <a:rPr lang="en-US" sz="2000" dirty="0" smtClean="0"/>
              <a:t>Introduction									[5 minutes]</a:t>
            </a:r>
          </a:p>
          <a:p>
            <a:r>
              <a:rPr lang="en-US" sz="2000" b="1" dirty="0" smtClean="0"/>
              <a:t>Part 2</a:t>
            </a:r>
            <a:r>
              <a:rPr lang="en-US" sz="2000" dirty="0"/>
              <a:t>:</a:t>
            </a:r>
            <a:r>
              <a:rPr lang="en-US" sz="2000" dirty="0" smtClean="0"/>
              <a:t> </a:t>
            </a:r>
            <a:r>
              <a:rPr lang="en-US" sz="2000" dirty="0"/>
              <a:t>B</a:t>
            </a:r>
            <a:r>
              <a:rPr lang="en-US" sz="2000" dirty="0" smtClean="0"/>
              <a:t>ackground on Award Forms					[5 minutes]</a:t>
            </a:r>
          </a:p>
          <a:p>
            <a:r>
              <a:rPr lang="en-US" sz="2000" b="1" dirty="0" smtClean="0"/>
              <a:t>Part 3</a:t>
            </a:r>
            <a:r>
              <a:rPr lang="en-US" sz="2000" dirty="0"/>
              <a:t>:</a:t>
            </a:r>
            <a:r>
              <a:rPr lang="en-US" sz="2000" dirty="0" smtClean="0"/>
              <a:t> Forms of Unreasoned Awards				[15 minutes]</a:t>
            </a:r>
          </a:p>
          <a:p>
            <a:r>
              <a:rPr lang="en-US" sz="2000" b="1" dirty="0" smtClean="0"/>
              <a:t>Part 4: </a:t>
            </a:r>
            <a:r>
              <a:rPr lang="en-US" sz="2000" dirty="0" smtClean="0"/>
              <a:t>Discuss All Claims, Defenses?</a:t>
            </a:r>
            <a:r>
              <a:rPr lang="en-US" sz="2000" dirty="0"/>
              <a:t>	</a:t>
            </a:r>
            <a:r>
              <a:rPr lang="en-US" sz="2000" dirty="0" smtClean="0"/>
              <a:t>			[10 minutes]</a:t>
            </a:r>
            <a:endParaRPr lang="en-US" sz="1600" dirty="0"/>
          </a:p>
          <a:p>
            <a:r>
              <a:rPr lang="en-US" sz="2000" b="1" dirty="0"/>
              <a:t>Part 5</a:t>
            </a:r>
            <a:r>
              <a:rPr lang="en-US" sz="2000" dirty="0" smtClean="0"/>
              <a:t>: Discuss All Elements of Claims, Defenses? 	[10 minutes]</a:t>
            </a:r>
          </a:p>
          <a:p>
            <a:r>
              <a:rPr lang="en-US" sz="2000" b="1" dirty="0" smtClean="0"/>
              <a:t>Part 6: </a:t>
            </a:r>
            <a:r>
              <a:rPr lang="en-US" sz="2000" dirty="0" smtClean="0"/>
              <a:t>Write Efficiently by Writing Narrowly 			[10 minutes]</a:t>
            </a:r>
          </a:p>
          <a:p>
            <a:pPr marL="0" indent="0">
              <a:buNone/>
            </a:pPr>
            <a:endParaRPr lang="en-US" sz="2000" dirty="0" smtClean="0"/>
          </a:p>
          <a:p>
            <a:endParaRPr lang="en-US" sz="2000" b="1" u="sng" dirty="0" smtClean="0"/>
          </a:p>
          <a:p>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2</a:t>
            </a:fld>
            <a:endParaRPr lang="en-US" dirty="0"/>
          </a:p>
        </p:txBody>
      </p:sp>
    </p:spTree>
    <p:extLst>
      <p:ext uri="{BB962C8B-B14F-4D97-AF65-F5344CB8AC3E}">
        <p14:creationId xmlns:p14="http://schemas.microsoft.com/office/powerpoint/2010/main" val="107500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FIRST </a:t>
            </a:r>
            <a:r>
              <a:rPr lang="en-US" i="1" dirty="0" smtClean="0"/>
              <a:t>TULLY  </a:t>
            </a:r>
            <a:r>
              <a:rPr lang="en-US" dirty="0" smtClean="0"/>
              <a:t>AWARD</a:t>
            </a:r>
            <a:r>
              <a:rPr lang="en-US" i="1" dirty="0" smtClean="0"/>
              <a:t>, </a:t>
            </a:r>
            <a:br>
              <a:rPr lang="en-US" i="1" dirty="0" smtClean="0"/>
            </a:br>
            <a:r>
              <a:rPr lang="en-US" dirty="0" smtClean="0"/>
              <a:t>SUPPOSED TO BE REASONED, </a:t>
            </a:r>
            <a:br>
              <a:rPr lang="en-US" dirty="0" smtClean="0"/>
            </a:br>
            <a:r>
              <a:rPr lang="en-US" dirty="0" smtClean="0"/>
              <a:t>WAS A LIST AWARD</a:t>
            </a:r>
            <a:endParaRPr lang="en-US" dirty="0"/>
          </a:p>
        </p:txBody>
      </p:sp>
      <p:sp>
        <p:nvSpPr>
          <p:cNvPr id="3" name="Content Placeholder 2"/>
          <p:cNvSpPr>
            <a:spLocks noGrp="1"/>
          </p:cNvSpPr>
          <p:nvPr>
            <p:ph idx="1"/>
          </p:nvPr>
        </p:nvSpPr>
        <p:spPr>
          <a:xfrm>
            <a:off x="457200" y="1993900"/>
            <a:ext cx="8229600" cy="4864100"/>
          </a:xfrm>
        </p:spPr>
        <p:txBody>
          <a:bodyPr/>
          <a:lstStyle/>
          <a:p>
            <a:endParaRPr lang="en-US" i="1" dirty="0" smtClean="0"/>
          </a:p>
          <a:p>
            <a:endParaRPr lang="en-US" i="1" dirty="0"/>
          </a:p>
          <a:p>
            <a:endParaRPr lang="en-US" dirty="0" smtClean="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0" y="1854200"/>
            <a:ext cx="9144000" cy="4076700"/>
          </a:xfrm>
          <a:prstGeom prst="rect">
            <a:avLst/>
          </a:prstGeom>
        </p:spPr>
      </p:pic>
    </p:spTree>
    <p:extLst>
      <p:ext uri="{BB962C8B-B14F-4D97-AF65-F5344CB8AC3E}">
        <p14:creationId xmlns:p14="http://schemas.microsoft.com/office/powerpoint/2010/main" val="307419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HERE IS THE SECOND </a:t>
            </a:r>
            <a:r>
              <a:rPr lang="en-US" i="1" dirty="0" smtClean="0"/>
              <a:t>TULLY  </a:t>
            </a:r>
            <a:r>
              <a:rPr lang="en-US" dirty="0" smtClean="0"/>
              <a:t>AWARD </a:t>
            </a:r>
            <a:br>
              <a:rPr lang="en-US" dirty="0" smtClean="0"/>
            </a:br>
            <a:r>
              <a:rPr lang="en-US" dirty="0" smtClean="0"/>
              <a:t>ARE THESE FACTUAL CONTENTIONS OR HOLDINGS?</a:t>
            </a:r>
            <a:endParaRPr lang="en-US" dirty="0"/>
          </a:p>
        </p:txBody>
      </p:sp>
      <p:pic>
        <p:nvPicPr>
          <p:cNvPr id="5" name="Content Placeholder 4"/>
          <p:cNvPicPr>
            <a:picLocks noGrp="1" noChangeAspect="1"/>
          </p:cNvPicPr>
          <p:nvPr>
            <p:ph idx="1"/>
          </p:nvPr>
        </p:nvPicPr>
        <p:blipFill>
          <a:blip r:embed="rId2"/>
          <a:srcRect t="6679" b="6679"/>
          <a:stretch>
            <a:fillRect/>
          </a:stretch>
        </p:blipFill>
        <p:spPr>
          <a:xfrm>
            <a:off x="215900" y="1562100"/>
            <a:ext cx="8763000" cy="5295900"/>
          </a:xfrm>
        </p:spPr>
      </p:pic>
      <p:sp>
        <p:nvSpPr>
          <p:cNvPr id="4" name="Footer Placeholder 3"/>
          <p:cNvSpPr>
            <a:spLocks noGrp="1"/>
          </p:cNvSpPr>
          <p:nvPr>
            <p:ph type="ftr" sz="quarter" idx="11"/>
          </p:nvPr>
        </p:nvSpPr>
        <p:spPr/>
        <p:txBody>
          <a:bodyPr/>
          <a:lstStyle/>
          <a:p>
            <a:fld id="{1F6099E8-31BC-4B30-9B48-93ED963EC8CE}" type="slidenum">
              <a:rPr lang="en-US" smtClean="0"/>
              <a:pPr/>
              <a:t>21</a:t>
            </a:fld>
            <a:endParaRPr lang="en-US" dirty="0"/>
          </a:p>
        </p:txBody>
      </p:sp>
    </p:spTree>
    <p:extLst>
      <p:ext uri="{BB962C8B-B14F-4D97-AF65-F5344CB8AC3E}">
        <p14:creationId xmlns:p14="http://schemas.microsoft.com/office/powerpoint/2010/main" val="316714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(2) ATTESTATION, (3) BURDEN OF PROOF(4) CONTENTION </a:t>
            </a:r>
            <a:br>
              <a:rPr lang="en-US" sz="2400" dirty="0" smtClean="0"/>
            </a:br>
            <a:r>
              <a:rPr lang="en-US" sz="2400" dirty="0" smtClean="0"/>
              <a:t>(5) EVIDENTIARY LIST, (6) VOLUMETRIC AWARD</a:t>
            </a:r>
            <a:r>
              <a:rPr lang="en-US" sz="2400" i="1" dirty="0" smtClean="0"/>
              <a:t/>
            </a:r>
            <a:br>
              <a:rPr lang="en-US" sz="2400" i="1" dirty="0" smtClean="0"/>
            </a:br>
            <a:endParaRPr lang="en-US" sz="2400" i="1" dirty="0"/>
          </a:p>
        </p:txBody>
      </p:sp>
      <p:sp>
        <p:nvSpPr>
          <p:cNvPr id="3" name="Content Placeholder 2"/>
          <p:cNvSpPr>
            <a:spLocks noGrp="1"/>
          </p:cNvSpPr>
          <p:nvPr>
            <p:ph idx="1"/>
          </p:nvPr>
        </p:nvSpPr>
        <p:spPr>
          <a:xfrm>
            <a:off x="190500" y="1562100"/>
            <a:ext cx="8788400" cy="5092699"/>
          </a:xfrm>
        </p:spPr>
        <p:txBody>
          <a:bodyPr/>
          <a:lstStyle/>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190500" y="1587500"/>
            <a:ext cx="8788400" cy="5469674"/>
          </a:xfrm>
          <a:prstGeom prst="rect">
            <a:avLst/>
          </a:prstGeom>
        </p:spPr>
      </p:pic>
    </p:spTree>
    <p:extLst>
      <p:ext uri="{BB962C8B-B14F-4D97-AF65-F5344CB8AC3E}">
        <p14:creationId xmlns:p14="http://schemas.microsoft.com/office/powerpoint/2010/main" val="79879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 VOLUMETRIC AWARD (</a:t>
            </a:r>
            <a:r>
              <a:rPr lang="en-US" i="1" dirty="0" smtClean="0"/>
              <a:t>LEEWARD</a:t>
            </a:r>
            <a:r>
              <a:rPr lang="en-US" dirty="0" smtClean="0"/>
              <a:t>): </a:t>
            </a:r>
            <a:br>
              <a:rPr lang="en-US" dirty="0" smtClean="0"/>
            </a:br>
            <a:r>
              <a:rPr lang="en-US" dirty="0" smtClean="0"/>
              <a:t>ONE OF 69 “CONTROVERS[IES]” AND “DECISION[S]”</a:t>
            </a:r>
            <a:endParaRPr lang="en-US" dirty="0"/>
          </a:p>
        </p:txBody>
      </p:sp>
      <p:sp>
        <p:nvSpPr>
          <p:cNvPr id="3" name="Content Placeholder 2"/>
          <p:cNvSpPr>
            <a:spLocks noGrp="1"/>
          </p:cNvSpPr>
          <p:nvPr>
            <p:ph idx="1"/>
          </p:nvPr>
        </p:nvSpPr>
        <p:spPr>
          <a:xfrm>
            <a:off x="457200" y="1832423"/>
            <a:ext cx="8458200" cy="4911277"/>
          </a:xfrm>
        </p:spPr>
        <p:txBody>
          <a:bodyPr/>
          <a:lstStyle/>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23</a:t>
            </a:fld>
            <a:endParaRPr lang="en-US" dirty="0"/>
          </a:p>
        </p:txBody>
      </p:sp>
      <p:pic>
        <p:nvPicPr>
          <p:cNvPr id="7" name="Picture 6"/>
          <p:cNvPicPr>
            <a:picLocks noChangeAspect="1"/>
          </p:cNvPicPr>
          <p:nvPr/>
        </p:nvPicPr>
        <p:blipFill>
          <a:blip r:embed="rId2"/>
          <a:stretch>
            <a:fillRect/>
          </a:stretch>
        </p:blipFill>
        <p:spPr>
          <a:xfrm>
            <a:off x="228600" y="1832422"/>
            <a:ext cx="8915400" cy="4504877"/>
          </a:xfrm>
          <a:prstGeom prst="rect">
            <a:avLst/>
          </a:prstGeom>
        </p:spPr>
      </p:pic>
    </p:spTree>
    <p:extLst>
      <p:ext uri="{BB962C8B-B14F-4D97-AF65-F5344CB8AC3E}">
        <p14:creationId xmlns:p14="http://schemas.microsoft.com/office/powerpoint/2010/main" val="340229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ATTACHED FILES WHERE YOU CAN</a:t>
            </a:r>
            <a:br>
              <a:rPr lang="en-US" dirty="0" smtClean="0"/>
            </a:br>
            <a:r>
              <a:rPr lang="en-US" dirty="0" smtClean="0"/>
              <a:t>READ THE FULL AWARDS </a:t>
            </a:r>
            <a:br>
              <a:rPr lang="en-US" dirty="0" smtClean="0"/>
            </a:br>
            <a:r>
              <a:rPr lang="en-US" dirty="0"/>
              <a:t>AND </a:t>
            </a:r>
            <a:r>
              <a:rPr lang="en-US" dirty="0" smtClean="0"/>
              <a:t>CASELAW SUMMARIES</a:t>
            </a:r>
            <a:endParaRPr lang="en-US" dirty="0"/>
          </a:p>
        </p:txBody>
      </p:sp>
      <p:sp>
        <p:nvSpPr>
          <p:cNvPr id="3" name="Content Placeholder 2"/>
          <p:cNvSpPr>
            <a:spLocks noGrp="1"/>
          </p:cNvSpPr>
          <p:nvPr>
            <p:ph idx="1"/>
          </p:nvPr>
        </p:nvSpPr>
        <p:spPr>
          <a:xfrm>
            <a:off x="457200" y="1612900"/>
            <a:ext cx="8686800" cy="5245099"/>
          </a:xfrm>
        </p:spPr>
        <p:txBody>
          <a:bodyPr>
            <a:normAutofit fontScale="85000" lnSpcReduction="20000"/>
          </a:bodyPr>
          <a:lstStyle/>
          <a:p>
            <a:pPr marL="0" indent="0">
              <a:buNone/>
            </a:pPr>
            <a:endParaRPr lang="en-US" dirty="0"/>
          </a:p>
          <a:p>
            <a:r>
              <a:rPr lang="en-US" dirty="0"/>
              <a:t>1</a:t>
            </a:r>
            <a:r>
              <a:rPr lang="en-US" dirty="0" smtClean="0"/>
              <a:t>. </a:t>
            </a:r>
            <a:r>
              <a:rPr lang="en-US" b="1" i="1" dirty="0" smtClean="0"/>
              <a:t>Cat Charter LLC v. Schurtenberger </a:t>
            </a:r>
            <a:r>
              <a:rPr lang="en-US" dirty="0" smtClean="0"/>
              <a:t>Award of Arbitrators: announcement, burden of proof award.</a:t>
            </a:r>
          </a:p>
          <a:p>
            <a:r>
              <a:rPr lang="en-US" dirty="0"/>
              <a:t>2</a:t>
            </a:r>
            <a:r>
              <a:rPr lang="en-US" dirty="0" smtClean="0"/>
              <a:t>. </a:t>
            </a:r>
            <a:r>
              <a:rPr lang="en-US" b="1" dirty="0" smtClean="0"/>
              <a:t>Rain CII Carbon v. ConocoPhillips </a:t>
            </a:r>
            <a:r>
              <a:rPr lang="en-US" dirty="0" smtClean="0"/>
              <a:t>Award of Arbitrator: contention, attestation award.</a:t>
            </a:r>
          </a:p>
          <a:p>
            <a:r>
              <a:rPr lang="en-US" dirty="0"/>
              <a:t>3</a:t>
            </a:r>
            <a:r>
              <a:rPr lang="en-US" dirty="0" smtClean="0"/>
              <a:t>. </a:t>
            </a:r>
            <a:r>
              <a:rPr lang="en-US" b="1" dirty="0" smtClean="0"/>
              <a:t>Tully Construction Co. v. Canam Steel Corp. </a:t>
            </a:r>
            <a:r>
              <a:rPr lang="en-US" dirty="0" smtClean="0"/>
              <a:t>Final Award of Arbitrator: announcement award (first award).</a:t>
            </a:r>
          </a:p>
          <a:p>
            <a:r>
              <a:rPr lang="en-US" dirty="0"/>
              <a:t>4</a:t>
            </a:r>
            <a:r>
              <a:rPr lang="en-US" dirty="0" smtClean="0"/>
              <a:t>. </a:t>
            </a:r>
            <a:r>
              <a:rPr lang="en-US" b="1" dirty="0"/>
              <a:t>Tully Construction Co. v. Canam Steel </a:t>
            </a:r>
            <a:r>
              <a:rPr lang="en-US" b="1" dirty="0" smtClean="0"/>
              <a:t>Corp. </a:t>
            </a:r>
            <a:r>
              <a:rPr lang="en-US" dirty="0" smtClean="0"/>
              <a:t>Final Enlarged, Reasoned Award of Arbitrator: attestation, burden of proof, contention, evidentiary list, volumetric award (second award).</a:t>
            </a:r>
          </a:p>
          <a:p>
            <a:r>
              <a:rPr lang="en-US" dirty="0"/>
              <a:t>5</a:t>
            </a:r>
            <a:r>
              <a:rPr lang="en-US" dirty="0" smtClean="0"/>
              <a:t>. </a:t>
            </a:r>
            <a:r>
              <a:rPr lang="en-US" b="1" dirty="0" smtClean="0"/>
              <a:t>Leeward Construction Co. v. American University of Antigua – College of Medicine</a:t>
            </a:r>
            <a:r>
              <a:rPr lang="en-US" b="1" i="1" dirty="0" smtClean="0"/>
              <a:t> </a:t>
            </a:r>
            <a:r>
              <a:rPr lang="en-US" dirty="0" smtClean="0"/>
              <a:t>Final Award: volumetric award</a:t>
            </a:r>
          </a:p>
          <a:p>
            <a:r>
              <a:rPr lang="en-US" dirty="0"/>
              <a:t>6</a:t>
            </a:r>
            <a:r>
              <a:rPr lang="en-US" dirty="0" smtClean="0"/>
              <a:t>. </a:t>
            </a:r>
            <a:r>
              <a:rPr lang="en-US" b="1" dirty="0" smtClean="0"/>
              <a:t>Smarter Tools Inc. v. Chongqing SENCI Import &amp; Export Trade Co., Ltd. </a:t>
            </a:r>
            <a:r>
              <a:rPr lang="en-US" dirty="0" smtClean="0"/>
              <a:t>Final Award, vacated by S.D.N.Y.. Mar. 26, 2019: attestation, burden of proof, credibility award.</a:t>
            </a:r>
          </a:p>
          <a:p>
            <a:r>
              <a:rPr lang="en-US" dirty="0"/>
              <a:t>7. Allison Snyder &amp; John McArthur, </a:t>
            </a:r>
            <a:r>
              <a:rPr lang="en-US" b="1" u="sng" dirty="0"/>
              <a:t>Reasoned Awards Case Law Summary</a:t>
            </a:r>
            <a:r>
              <a:rPr lang="en-US" dirty="0"/>
              <a:t> (presented at AAA/ICDR Panel Conference, Nashville, March 9, 2019</a:t>
            </a:r>
            <a:r>
              <a:rPr lang="en-US" dirty="0" smtClean="0"/>
              <a:t>).</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24</a:t>
            </a:fld>
            <a:endParaRPr lang="en-US" dirty="0"/>
          </a:p>
        </p:txBody>
      </p:sp>
    </p:spTree>
    <p:extLst>
      <p:ext uri="{BB962C8B-B14F-4D97-AF65-F5344CB8AC3E}">
        <p14:creationId xmlns:p14="http://schemas.microsoft.com/office/powerpoint/2010/main" val="72677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HAPPENED TO THOSE AWARDS?</a:t>
            </a:r>
            <a:endParaRPr lang="en-US" dirty="0"/>
          </a:p>
        </p:txBody>
      </p:sp>
      <p:sp>
        <p:nvSpPr>
          <p:cNvPr id="3" name="Content Placeholder 2"/>
          <p:cNvSpPr>
            <a:spLocks noGrp="1"/>
          </p:cNvSpPr>
          <p:nvPr>
            <p:ph idx="1"/>
          </p:nvPr>
        </p:nvSpPr>
        <p:spPr>
          <a:xfrm>
            <a:off x="152400" y="1574800"/>
            <a:ext cx="8750300" cy="5283199"/>
          </a:xfrm>
        </p:spPr>
        <p:txBody>
          <a:bodyPr>
            <a:normAutofit/>
          </a:bodyPr>
          <a:lstStyle/>
          <a:p>
            <a:endParaRPr lang="en-US" dirty="0"/>
          </a:p>
          <a:p>
            <a:r>
              <a:rPr lang="en-US" sz="1800" dirty="0"/>
              <a:t>1. </a:t>
            </a:r>
            <a:r>
              <a:rPr lang="en-US" sz="1800" b="1" dirty="0"/>
              <a:t>Cat Charter LLC v. Schurtenberger</a:t>
            </a:r>
            <a:r>
              <a:rPr lang="en-US" sz="1800" dirty="0"/>
              <a:t>, 691 F.Supp.2d 1339, 1344  (S.D. Fla. 2010)(</a:t>
            </a:r>
            <a:r>
              <a:rPr lang="en-US" sz="1800" dirty="0" smtClean="0"/>
              <a:t>award vacated)</a:t>
            </a:r>
            <a:r>
              <a:rPr lang="en-US" sz="1800" dirty="0"/>
              <a:t>, </a:t>
            </a:r>
            <a:r>
              <a:rPr lang="en-US" sz="1800" i="1" dirty="0" smtClean="0"/>
              <a:t>vacatur</a:t>
            </a:r>
            <a:r>
              <a:rPr lang="en-US" sz="1800" dirty="0" smtClean="0"/>
              <a:t> </a:t>
            </a:r>
            <a:r>
              <a:rPr lang="en-US" sz="1800" i="1" dirty="0" smtClean="0"/>
              <a:t>rev’d </a:t>
            </a:r>
            <a:r>
              <a:rPr lang="en-US" sz="1800" i="1" dirty="0"/>
              <a:t>based on implausible “reasoned” standard, </a:t>
            </a:r>
            <a:r>
              <a:rPr lang="en-US" sz="1800" dirty="0"/>
              <a:t>646 F.3d 836, 844 (11th Cir. 2011).</a:t>
            </a:r>
          </a:p>
          <a:p>
            <a:r>
              <a:rPr lang="en-US" sz="1800" dirty="0"/>
              <a:t>2. </a:t>
            </a:r>
            <a:r>
              <a:rPr lang="en-US" sz="1800" b="1" dirty="0"/>
              <a:t>Rain CII Carbon LLC v. ConocoPhillips</a:t>
            </a:r>
            <a:r>
              <a:rPr lang="en-US" sz="1800" dirty="0"/>
              <a:t>, 2011 WL 2565345 (E.D. La. 2011</a:t>
            </a:r>
            <a:r>
              <a:rPr lang="en-US" sz="1800" dirty="0" smtClean="0"/>
              <a:t>)</a:t>
            </a:r>
            <a:r>
              <a:rPr lang="en-US" sz="1800" dirty="0"/>
              <a:t>(award </a:t>
            </a:r>
            <a:r>
              <a:rPr lang="en-US" sz="1800" dirty="0" smtClean="0"/>
              <a:t>confirmed), </a:t>
            </a:r>
            <a:r>
              <a:rPr lang="en-US" sz="1800" i="1" dirty="0"/>
              <a:t>aff’d</a:t>
            </a:r>
            <a:r>
              <a:rPr lang="en-US" sz="1800" dirty="0"/>
              <a:t>, 674 F.3d 469 (5th Cir. 2012).</a:t>
            </a:r>
          </a:p>
          <a:p>
            <a:r>
              <a:rPr lang="en-US" sz="1800" dirty="0"/>
              <a:t>3. </a:t>
            </a:r>
            <a:r>
              <a:rPr lang="en-US" sz="1800" b="1" dirty="0"/>
              <a:t>Tully Construction Co. v. Canam Steel Corp</a:t>
            </a:r>
            <a:r>
              <a:rPr lang="en-US" sz="1800" dirty="0"/>
              <a:t>., 2015 WL 906128 </a:t>
            </a:r>
            <a:r>
              <a:rPr lang="en-US" sz="1800" dirty="0" smtClean="0"/>
              <a:t>(S.D.N.Y.)(</a:t>
            </a:r>
            <a:r>
              <a:rPr lang="en-US" sz="1800" dirty="0"/>
              <a:t>remanding for arbitrator who had refused to provide </a:t>
            </a:r>
            <a:r>
              <a:rPr lang="en-US" sz="1800" dirty="0" smtClean="0"/>
              <a:t>reasons </a:t>
            </a:r>
            <a:r>
              <a:rPr lang="en-US" sz="1800" dirty="0"/>
              <a:t>to </a:t>
            </a:r>
            <a:r>
              <a:rPr lang="en-US" sz="1800" dirty="0" smtClean="0"/>
              <a:t>give reasons)</a:t>
            </a:r>
            <a:r>
              <a:rPr lang="en-US" sz="1800" dirty="0"/>
              <a:t>, </a:t>
            </a:r>
            <a:r>
              <a:rPr lang="en-US" sz="1800" dirty="0" smtClean="0"/>
              <a:t>2016 WL 8943164 (affirming “Final Enlarged, </a:t>
            </a:r>
            <a:r>
              <a:rPr lang="en-US" sz="1800" dirty="0"/>
              <a:t>Reasoned </a:t>
            </a:r>
            <a:r>
              <a:rPr lang="en-US" sz="1800" dirty="0" smtClean="0"/>
              <a:t>Award</a:t>
            </a:r>
            <a:r>
              <a:rPr lang="en-US" sz="1800" dirty="0"/>
              <a:t>” </a:t>
            </a:r>
            <a:r>
              <a:rPr lang="en-US" sz="1800" dirty="0" smtClean="0"/>
              <a:t>issued after remand),</a:t>
            </a:r>
            <a:r>
              <a:rPr lang="en-US" sz="1800" i="1" dirty="0" smtClean="0"/>
              <a:t> </a:t>
            </a:r>
            <a:r>
              <a:rPr lang="en-US" sz="1800" i="1" dirty="0"/>
              <a:t>aff’d, </a:t>
            </a:r>
            <a:r>
              <a:rPr lang="en-US" sz="1800" dirty="0"/>
              <a:t>684 Fed. Appx. 24 (2d Cir. 2017)</a:t>
            </a:r>
            <a:r>
              <a:rPr lang="en-US" sz="1800" dirty="0" smtClean="0"/>
              <a:t>.</a:t>
            </a:r>
          </a:p>
          <a:p>
            <a:r>
              <a:rPr lang="en-US" sz="1800" dirty="0" smtClean="0"/>
              <a:t>4. </a:t>
            </a:r>
            <a:r>
              <a:rPr lang="en-US" sz="1800" b="1" dirty="0" smtClean="0"/>
              <a:t>Leeward Construction Co. v. American University of Antigua – College of Medicine</a:t>
            </a:r>
            <a:r>
              <a:rPr lang="en-US" sz="1800" b="1" i="1" dirty="0" smtClean="0"/>
              <a:t>, </a:t>
            </a:r>
            <a:r>
              <a:rPr lang="en-US" sz="1800" dirty="0" smtClean="0"/>
              <a:t>2013 WL 1245549 (S.D.N.Y. 2013)(award confirmed), </a:t>
            </a:r>
            <a:r>
              <a:rPr lang="en-US" sz="1800" i="1" dirty="0" smtClean="0"/>
              <a:t>aff’d</a:t>
            </a:r>
            <a:r>
              <a:rPr lang="en-US" sz="1800" dirty="0" smtClean="0"/>
              <a:t>, 826 F.3d 634 (2d Cir. 2016).</a:t>
            </a:r>
          </a:p>
          <a:p>
            <a:r>
              <a:rPr lang="en-US" sz="1800" dirty="0" smtClean="0"/>
              <a:t>5. </a:t>
            </a:r>
            <a:r>
              <a:rPr lang="en-US" sz="1800" b="1" dirty="0" smtClean="0"/>
              <a:t>Smarter Tools, Inc. v. Chongqing Senci Import &amp; Export Trade Co., LTD.</a:t>
            </a:r>
            <a:r>
              <a:rPr lang="en-US" sz="1800" b="1" i="1" dirty="0" smtClean="0"/>
              <a:t>,</a:t>
            </a:r>
            <a:r>
              <a:rPr lang="en-US" sz="1800" dirty="0" smtClean="0"/>
              <a:t> 2019 WL 1349527 (Mar. 26, 2019 S.D.N.Y.)(late March opinion remanding for arbitrator to specify reasons). </a:t>
            </a:r>
            <a:endParaRPr lang="en-US" sz="1800" dirty="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25</a:t>
            </a:fld>
            <a:endParaRPr lang="en-US" dirty="0"/>
          </a:p>
        </p:txBody>
      </p:sp>
    </p:spTree>
    <p:extLst>
      <p:ext uri="{BB962C8B-B14F-4D97-AF65-F5344CB8AC3E}">
        <p14:creationId xmlns:p14="http://schemas.microsoft.com/office/powerpoint/2010/main" val="106762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3200" dirty="0" smtClean="0"/>
              <a:t>   PART </a:t>
            </a:r>
            <a:r>
              <a:rPr lang="en-US" sz="3200" dirty="0"/>
              <a:t>4: </a:t>
            </a:r>
            <a:endParaRPr lang="en-US" sz="3200" dirty="0" smtClean="0"/>
          </a:p>
          <a:p>
            <a:pPr marL="0" indent="0" algn="ctr">
              <a:buNone/>
            </a:pPr>
            <a:r>
              <a:rPr lang="en-US" sz="3200" dirty="0" smtClean="0"/>
              <a:t>  DISCUSS </a:t>
            </a:r>
          </a:p>
          <a:p>
            <a:pPr marL="0" indent="0" algn="ctr">
              <a:buNone/>
            </a:pPr>
            <a:r>
              <a:rPr lang="en-US" sz="3200" dirty="0" smtClean="0"/>
              <a:t>  ALL </a:t>
            </a:r>
            <a:r>
              <a:rPr lang="en-US" sz="3200" dirty="0"/>
              <a:t>POTENTIALLY DISPOSITIVE</a:t>
            </a:r>
            <a:br>
              <a:rPr lang="en-US" sz="3200" dirty="0"/>
            </a:br>
            <a:r>
              <a:rPr lang="en-US" sz="3200" dirty="0"/>
              <a:t>CLAIMS AND DEFENSES </a:t>
            </a:r>
          </a:p>
        </p:txBody>
      </p:sp>
      <p:sp>
        <p:nvSpPr>
          <p:cNvPr id="4" name="Footer Placeholder 3"/>
          <p:cNvSpPr>
            <a:spLocks noGrp="1"/>
          </p:cNvSpPr>
          <p:nvPr>
            <p:ph type="ftr" sz="quarter" idx="11"/>
          </p:nvPr>
        </p:nvSpPr>
        <p:spPr/>
        <p:txBody>
          <a:bodyPr/>
          <a:lstStyle/>
          <a:p>
            <a:fld id="{1F6099E8-31BC-4B30-9B48-93ED963EC8CE}" type="slidenum">
              <a:rPr lang="en-US" smtClean="0"/>
              <a:pPr/>
              <a:t>26</a:t>
            </a:fld>
            <a:endParaRPr lang="en-US" dirty="0"/>
          </a:p>
        </p:txBody>
      </p:sp>
    </p:spTree>
    <p:extLst>
      <p:ext uri="{BB962C8B-B14F-4D97-AF65-F5344CB8AC3E}">
        <p14:creationId xmlns:p14="http://schemas.microsoft.com/office/powerpoint/2010/main" val="3932414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BE LEGITIMATE, BE SURE THE AWARD </a:t>
            </a:r>
            <a:br>
              <a:rPr lang="en-US" dirty="0" smtClean="0"/>
            </a:br>
            <a:r>
              <a:rPr lang="en-US" dirty="0" smtClean="0"/>
              <a:t>ANSWERS THE QUESTIONS RAISED BY </a:t>
            </a:r>
            <a:br>
              <a:rPr lang="en-US" dirty="0" smtClean="0"/>
            </a:br>
            <a:r>
              <a:rPr lang="en-US" dirty="0" smtClean="0"/>
              <a:t>THE PARTIES’ PRESENTATIONS</a:t>
            </a:r>
            <a:endParaRPr lang="en-US" dirty="0"/>
          </a:p>
        </p:txBody>
      </p:sp>
      <p:sp>
        <p:nvSpPr>
          <p:cNvPr id="3" name="Content Placeholder 2"/>
          <p:cNvSpPr>
            <a:spLocks noGrp="1"/>
          </p:cNvSpPr>
          <p:nvPr>
            <p:ph idx="1"/>
          </p:nvPr>
        </p:nvSpPr>
        <p:spPr>
          <a:xfrm>
            <a:off x="457200" y="1832423"/>
            <a:ext cx="8331200" cy="4758877"/>
          </a:xfrm>
        </p:spPr>
        <p:txBody>
          <a:bodyPr>
            <a:normAutofit fontScale="92500"/>
          </a:bodyPr>
          <a:lstStyle/>
          <a:p>
            <a:endParaRPr lang="en-US" dirty="0" smtClean="0"/>
          </a:p>
          <a:p>
            <a:r>
              <a:rPr lang="en-US" dirty="0"/>
              <a:t>1</a:t>
            </a:r>
            <a:r>
              <a:rPr lang="en-US" dirty="0" smtClean="0"/>
              <a:t>. Parties are in arbitration because they could not see the world the same way. They deserve your help to resolve </a:t>
            </a:r>
            <a:r>
              <a:rPr lang="en-US" b="1" dirty="0" smtClean="0"/>
              <a:t>the things they thought too important to settle</a:t>
            </a:r>
            <a:r>
              <a:rPr lang="en-US" dirty="0" smtClean="0"/>
              <a:t>.</a:t>
            </a:r>
          </a:p>
          <a:p>
            <a:r>
              <a:rPr lang="en-US" dirty="0"/>
              <a:t>2</a:t>
            </a:r>
            <a:r>
              <a:rPr lang="en-US" dirty="0" smtClean="0"/>
              <a:t>.  </a:t>
            </a:r>
            <a:r>
              <a:rPr lang="en-US" b="1" dirty="0" smtClean="0"/>
              <a:t>Therefore: Make sure award describes and decides what the parties think is important.</a:t>
            </a:r>
          </a:p>
          <a:p>
            <a:r>
              <a:rPr lang="en-US" b="1" dirty="0" smtClean="0"/>
              <a:t>3. Have award address the parties’ questions, even if you ultimately conclude that </a:t>
            </a:r>
            <a:r>
              <a:rPr lang="en-US" b="1" dirty="0"/>
              <a:t>different </a:t>
            </a:r>
            <a:r>
              <a:rPr lang="en-US" b="1" dirty="0" smtClean="0"/>
              <a:t>questions are the dispositive questions.</a:t>
            </a:r>
          </a:p>
          <a:p>
            <a:endParaRPr lang="en-US" b="1" dirty="0"/>
          </a:p>
          <a:p>
            <a:pPr marL="0" indent="0" algn="ctr">
              <a:buNone/>
            </a:pPr>
            <a:r>
              <a:rPr lang="en-US" b="1" dirty="0" smtClean="0"/>
              <a:t>Knowing how to listen to the parties in order to define what must be decided is one of the most valuable arbitrator skills.</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27</a:t>
            </a:fld>
            <a:endParaRPr lang="en-US" dirty="0"/>
          </a:p>
        </p:txBody>
      </p:sp>
    </p:spTree>
    <p:extLst>
      <p:ext uri="{BB962C8B-B14F-4D97-AF65-F5344CB8AC3E}">
        <p14:creationId xmlns:p14="http://schemas.microsoft.com/office/powerpoint/2010/main" val="418360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EXPLAIN RULING ON EVERY</a:t>
            </a:r>
            <a:br>
              <a:rPr lang="en-US" dirty="0" smtClean="0"/>
            </a:br>
            <a:r>
              <a:rPr lang="en-US" dirty="0" smtClean="0"/>
              <a:t> POTENTIALLY DISPOSITIVE CLAIM, DEFENSE </a:t>
            </a:r>
            <a:br>
              <a:rPr lang="en-US" dirty="0" smtClean="0"/>
            </a:br>
            <a:endParaRPr lang="en-US" dirty="0"/>
          </a:p>
        </p:txBody>
      </p:sp>
      <p:sp>
        <p:nvSpPr>
          <p:cNvPr id="3" name="Content Placeholder 2"/>
          <p:cNvSpPr>
            <a:spLocks noGrp="1"/>
          </p:cNvSpPr>
          <p:nvPr>
            <p:ph idx="1"/>
          </p:nvPr>
        </p:nvSpPr>
        <p:spPr>
          <a:xfrm>
            <a:off x="457200" y="1832423"/>
            <a:ext cx="8470900" cy="4911277"/>
          </a:xfrm>
        </p:spPr>
        <p:txBody>
          <a:bodyPr>
            <a:normAutofit/>
          </a:bodyPr>
          <a:lstStyle/>
          <a:p>
            <a:endParaRPr lang="en-US" sz="2200" dirty="0" smtClean="0"/>
          </a:p>
          <a:p>
            <a:r>
              <a:rPr lang="en-US" sz="2200" dirty="0" smtClean="0"/>
              <a:t>1. Give reasons on </a:t>
            </a:r>
            <a:r>
              <a:rPr lang="en-US" sz="2200" b="1" dirty="0" smtClean="0"/>
              <a:t>each claim and defense that might have changed the outcome (the “potentially dispositive” claims and defenses)</a:t>
            </a:r>
            <a:r>
              <a:rPr lang="en-US" sz="2200" dirty="0" smtClean="0"/>
              <a:t>. </a:t>
            </a:r>
          </a:p>
          <a:p>
            <a:r>
              <a:rPr lang="en-US" sz="2200" dirty="0"/>
              <a:t>2</a:t>
            </a:r>
            <a:r>
              <a:rPr lang="en-US" sz="2200" dirty="0" smtClean="0"/>
              <a:t>.</a:t>
            </a:r>
            <a:r>
              <a:rPr lang="en-US" sz="2200" b="1" dirty="0" smtClean="0"/>
              <a:t> Explain cumulative claims</a:t>
            </a:r>
            <a:r>
              <a:rPr lang="en-US" sz="2200" dirty="0" smtClean="0"/>
              <a:t>, even if in diminishing detail.</a:t>
            </a:r>
          </a:p>
          <a:p>
            <a:r>
              <a:rPr lang="en-US" sz="2200" dirty="0"/>
              <a:t>3</a:t>
            </a:r>
            <a:r>
              <a:rPr lang="en-US" sz="2200" dirty="0" smtClean="0"/>
              <a:t>. </a:t>
            </a:r>
            <a:r>
              <a:rPr lang="en-US" sz="2200" b="1" dirty="0" smtClean="0"/>
              <a:t>Remember: “second line” claims and defenses</a:t>
            </a:r>
            <a:r>
              <a:rPr lang="en-US" sz="2200" dirty="0"/>
              <a:t> </a:t>
            </a:r>
            <a:r>
              <a:rPr lang="en-US" sz="2200" dirty="0" smtClean="0"/>
              <a:t>cannot save an award if not addressed, when first-line claim or defense is vacated.  </a:t>
            </a:r>
          </a:p>
          <a:p>
            <a:r>
              <a:rPr lang="en-US" sz="2200" dirty="0" smtClean="0"/>
              <a:t>4. </a:t>
            </a:r>
            <a:r>
              <a:rPr lang="en-US" sz="2200" b="1" dirty="0" smtClean="0"/>
              <a:t>Courts will imply any basis to save a standard award, but not a reasoned award (at least, they should not).</a:t>
            </a:r>
            <a:r>
              <a:rPr lang="en-US" sz="2200" dirty="0" smtClean="0"/>
              <a:t> </a:t>
            </a:r>
            <a:endParaRPr lang="en-US" sz="2200" dirty="0"/>
          </a:p>
        </p:txBody>
      </p:sp>
      <p:sp>
        <p:nvSpPr>
          <p:cNvPr id="4" name="Footer Placeholder 3"/>
          <p:cNvSpPr>
            <a:spLocks noGrp="1"/>
          </p:cNvSpPr>
          <p:nvPr>
            <p:ph type="ftr" sz="quarter" idx="11"/>
          </p:nvPr>
        </p:nvSpPr>
        <p:spPr/>
        <p:txBody>
          <a:bodyPr/>
          <a:lstStyle/>
          <a:p>
            <a:fld id="{1F6099E8-31BC-4B30-9B48-93ED963EC8CE}" type="slidenum">
              <a:rPr lang="en-US" smtClean="0"/>
              <a:pPr/>
              <a:t>28</a:t>
            </a:fld>
            <a:endParaRPr lang="en-US" dirty="0"/>
          </a:p>
        </p:txBody>
      </p:sp>
    </p:spTree>
    <p:extLst>
      <p:ext uri="{BB962C8B-B14F-4D97-AF65-F5344CB8AC3E}">
        <p14:creationId xmlns:p14="http://schemas.microsoft.com/office/powerpoint/2010/main" val="13111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EXPLAIN RULINGS ON DEFENSES </a:t>
            </a:r>
            <a:r>
              <a:rPr lang="en-US" dirty="0" smtClean="0"/>
              <a:t/>
            </a:r>
            <a:br>
              <a:rPr lang="en-US" dirty="0" smtClean="0"/>
            </a:br>
            <a:endParaRPr lang="en-US" dirty="0"/>
          </a:p>
        </p:txBody>
      </p:sp>
      <p:sp>
        <p:nvSpPr>
          <p:cNvPr id="3" name="Content Placeholder 2"/>
          <p:cNvSpPr>
            <a:spLocks noGrp="1"/>
          </p:cNvSpPr>
          <p:nvPr>
            <p:ph idx="1"/>
          </p:nvPr>
        </p:nvSpPr>
        <p:spPr>
          <a:xfrm>
            <a:off x="330200" y="1562101"/>
            <a:ext cx="8356600" cy="4635500"/>
          </a:xfrm>
        </p:spPr>
        <p:txBody>
          <a:bodyPr>
            <a:normAutofit fontScale="92500" lnSpcReduction="20000"/>
          </a:bodyPr>
          <a:lstStyle/>
          <a:p>
            <a:endParaRPr lang="en-US" dirty="0" smtClean="0"/>
          </a:p>
          <a:p>
            <a:r>
              <a:rPr lang="en-US" dirty="0" smtClean="0"/>
              <a:t>1. </a:t>
            </a:r>
            <a:r>
              <a:rPr lang="en-US" b="1" dirty="0" smtClean="0"/>
              <a:t>Most defenses lose and losing defenses tend to be ignored.</a:t>
            </a:r>
          </a:p>
          <a:p>
            <a:r>
              <a:rPr lang="en-US" dirty="0" smtClean="0"/>
              <a:t>2. Yet defenses have equal power to claims. A successful defense defeats a claim, just as a successful claim overcomes defenses. </a:t>
            </a:r>
          </a:p>
          <a:p>
            <a:r>
              <a:rPr lang="en-US" dirty="0" smtClean="0"/>
              <a:t>3. </a:t>
            </a:r>
            <a:r>
              <a:rPr lang="en-US" b="1" dirty="0" smtClean="0"/>
              <a:t>Decide cumulative defenses</a:t>
            </a:r>
            <a:r>
              <a:rPr lang="en-US" dirty="0" smtClean="0"/>
              <a:t>, just like cumulative claims.</a:t>
            </a:r>
          </a:p>
          <a:p>
            <a:r>
              <a:rPr lang="en-US" dirty="0"/>
              <a:t>4</a:t>
            </a:r>
            <a:r>
              <a:rPr lang="en-US" dirty="0" smtClean="0"/>
              <a:t>. Proliferation of defenses should not lead to rejection by implication; </a:t>
            </a:r>
            <a:r>
              <a:rPr lang="en-US" b="1" dirty="0" smtClean="0"/>
              <a:t>give reasons. </a:t>
            </a:r>
            <a:r>
              <a:rPr lang="en-US" dirty="0" smtClean="0"/>
              <a:t>Were some defenses abandoned (no evidence, not in posthearing brief)? Was there no evidence of intentional relinquishment to support waiver? Did party claiming estoppel not change its position in reliance upon anything the other side said? . . . </a:t>
            </a:r>
          </a:p>
          <a:p>
            <a:r>
              <a:rPr lang="en-US" dirty="0" smtClean="0"/>
              <a:t>5. Clarify by order for more definite statement.</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29</a:t>
            </a:fld>
            <a:endParaRPr lang="en-US" dirty="0"/>
          </a:p>
        </p:txBody>
      </p:sp>
    </p:spTree>
    <p:extLst>
      <p:ext uri="{BB962C8B-B14F-4D97-AF65-F5344CB8AC3E}">
        <p14:creationId xmlns:p14="http://schemas.microsoft.com/office/powerpoint/2010/main" val="28761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3429000"/>
            <a:ext cx="6400800" cy="2209800"/>
          </a:xfrm>
        </p:spPr>
        <p:txBody>
          <a:bodyPr>
            <a:normAutofit/>
          </a:bodyPr>
          <a:lstStyle/>
          <a:p>
            <a:r>
              <a:rPr lang="en-US" sz="3600" dirty="0" smtClean="0"/>
              <a:t>PART 1:</a:t>
            </a:r>
          </a:p>
          <a:p>
            <a:r>
              <a:rPr lang="en-US" sz="3600" dirty="0" smtClean="0"/>
              <a:t>INTRODUCTION</a:t>
            </a:r>
          </a:p>
        </p:txBody>
      </p:sp>
    </p:spTree>
    <p:extLst>
      <p:ext uri="{BB962C8B-B14F-4D97-AF65-F5344CB8AC3E}">
        <p14:creationId xmlns:p14="http://schemas.microsoft.com/office/powerpoint/2010/main" val="317948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EXPLAIN DISPOSITION OF </a:t>
            </a:r>
            <a:br>
              <a:rPr lang="en-US" dirty="0" smtClean="0"/>
            </a:br>
            <a:r>
              <a:rPr lang="en-US" dirty="0" smtClean="0"/>
              <a:t>LOSING CLAIMS</a:t>
            </a:r>
            <a:r>
              <a:rPr lang="en-US" dirty="0"/>
              <a:t> </a:t>
            </a:r>
            <a:r>
              <a:rPr lang="en-US" dirty="0" smtClean="0"/>
              <a:t>AND DEFENSES</a:t>
            </a:r>
            <a:endParaRPr lang="en-US" dirty="0"/>
          </a:p>
        </p:txBody>
      </p:sp>
      <p:sp>
        <p:nvSpPr>
          <p:cNvPr id="3" name="Content Placeholder 2"/>
          <p:cNvSpPr>
            <a:spLocks noGrp="1"/>
          </p:cNvSpPr>
          <p:nvPr>
            <p:ph idx="1"/>
          </p:nvPr>
        </p:nvSpPr>
        <p:spPr>
          <a:xfrm>
            <a:off x="457200" y="1832423"/>
            <a:ext cx="8343900" cy="4822377"/>
          </a:xfrm>
        </p:spPr>
        <p:txBody>
          <a:bodyPr>
            <a:normAutofit/>
          </a:bodyPr>
          <a:lstStyle/>
          <a:p>
            <a:endParaRPr lang="en-US" sz="2000" dirty="0" smtClean="0"/>
          </a:p>
          <a:p>
            <a:endParaRPr lang="en-US" sz="2000" dirty="0"/>
          </a:p>
          <a:p>
            <a:r>
              <a:rPr lang="en-US" sz="2000" dirty="0" smtClean="0"/>
              <a:t>1. Awards tend to focus on prevailing claims. </a:t>
            </a:r>
          </a:p>
          <a:p>
            <a:r>
              <a:rPr lang="en-US" sz="2000" dirty="0" smtClean="0"/>
              <a:t>2. But a losing claim or defense on average is likely to matter to affected party as much </a:t>
            </a:r>
            <a:r>
              <a:rPr lang="en-US" sz="2000" i="1" dirty="0" smtClean="0"/>
              <a:t>or more </a:t>
            </a:r>
            <a:r>
              <a:rPr lang="en-US" sz="2000" dirty="0" smtClean="0"/>
              <a:t>than a winning claim or defense. </a:t>
            </a:r>
          </a:p>
          <a:p>
            <a:r>
              <a:rPr lang="en-US" sz="2000" dirty="0" smtClean="0"/>
              <a:t>3. The </a:t>
            </a:r>
            <a:r>
              <a:rPr lang="en-US" sz="2000" b="1" dirty="0" smtClean="0"/>
              <a:t>losing party is the one likely to appeal; you must explain what happened to their case when writing a reasoned award.</a:t>
            </a:r>
          </a:p>
          <a:p>
            <a:r>
              <a:rPr lang="en-US" sz="2000" dirty="0" smtClean="0"/>
              <a:t>4. Losing claims and particularly defenses often not even named in award; hard to think of a better way to anger losing party. </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30</a:t>
            </a:fld>
            <a:endParaRPr lang="en-US" dirty="0"/>
          </a:p>
        </p:txBody>
      </p:sp>
    </p:spTree>
    <p:extLst>
      <p:ext uri="{BB962C8B-B14F-4D97-AF65-F5344CB8AC3E}">
        <p14:creationId xmlns:p14="http://schemas.microsoft.com/office/powerpoint/2010/main" val="123003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EXPLAIN AUTHORITY AND RATIONALE </a:t>
            </a:r>
            <a:br>
              <a:rPr lang="en-US" dirty="0" smtClean="0"/>
            </a:br>
            <a:r>
              <a:rPr lang="en-US" dirty="0" smtClean="0"/>
              <a:t>FOR DECISIONS BASED ON </a:t>
            </a:r>
            <a:br>
              <a:rPr lang="en-US" dirty="0" smtClean="0"/>
            </a:br>
            <a:r>
              <a:rPr lang="en-US" dirty="0" smtClean="0"/>
              <a:t>EQUITY, CREDIBILITY, FAIRNESS  </a:t>
            </a:r>
            <a:endParaRPr lang="en-US" dirty="0"/>
          </a:p>
        </p:txBody>
      </p:sp>
      <p:sp>
        <p:nvSpPr>
          <p:cNvPr id="3" name="Content Placeholder 2"/>
          <p:cNvSpPr>
            <a:spLocks noGrp="1"/>
          </p:cNvSpPr>
          <p:nvPr>
            <p:ph idx="1"/>
          </p:nvPr>
        </p:nvSpPr>
        <p:spPr>
          <a:xfrm>
            <a:off x="457200" y="1832423"/>
            <a:ext cx="8420100" cy="4936677"/>
          </a:xfrm>
        </p:spPr>
        <p:txBody>
          <a:bodyPr>
            <a:normAutofit fontScale="92500" lnSpcReduction="10000"/>
          </a:bodyPr>
          <a:lstStyle/>
          <a:p>
            <a:endParaRPr lang="en-US" dirty="0" smtClean="0"/>
          </a:p>
          <a:p>
            <a:r>
              <a:rPr lang="en-US" dirty="0" smtClean="0"/>
              <a:t>1. “</a:t>
            </a:r>
            <a:r>
              <a:rPr lang="en-US" b="1" dirty="0" smtClean="0"/>
              <a:t>We can always do equity</a:t>
            </a:r>
            <a:r>
              <a:rPr lang="en-US" dirty="0" smtClean="0"/>
              <a:t>” too often an excuse to not observe limits on powers or applicable law on merits or on powers.</a:t>
            </a:r>
          </a:p>
          <a:p>
            <a:r>
              <a:rPr lang="en-US" dirty="0" smtClean="0"/>
              <a:t>2. California law gives arbitrators broad power to go outside the law on the merits and remedies, </a:t>
            </a:r>
            <a:r>
              <a:rPr lang="en-US" b="1" dirty="0" smtClean="0"/>
              <a:t>but</a:t>
            </a:r>
            <a:r>
              <a:rPr lang="en-US" dirty="0" smtClean="0"/>
              <a:t> </a:t>
            </a:r>
            <a:r>
              <a:rPr lang="en-US" b="1" dirty="0" smtClean="0"/>
              <a:t>parties probably do not expect pure equitable treatment</a:t>
            </a:r>
            <a:r>
              <a:rPr lang="en-US" dirty="0" smtClean="0"/>
              <a:t>. </a:t>
            </a:r>
          </a:p>
          <a:p>
            <a:r>
              <a:rPr lang="en-US" dirty="0" smtClean="0"/>
              <a:t>3. </a:t>
            </a:r>
            <a:r>
              <a:rPr lang="en-US" b="1" dirty="0" smtClean="0"/>
              <a:t>Don’t let emotion</a:t>
            </a:r>
            <a:r>
              <a:rPr lang="en-US" dirty="0" smtClean="0"/>
              <a:t> that one side was more credible, or a certain remedy “seems right,” or that a contract probably did not intend a result, </a:t>
            </a:r>
            <a:r>
              <a:rPr lang="en-US" b="1" dirty="0" smtClean="0"/>
              <a:t>blind you to the need to explain</a:t>
            </a:r>
            <a:r>
              <a:rPr lang="en-US" dirty="0" smtClean="0"/>
              <a:t> what in the evidence produced those reactions.</a:t>
            </a:r>
          </a:p>
          <a:p>
            <a:r>
              <a:rPr lang="en-US" dirty="0" smtClean="0"/>
              <a:t>4. </a:t>
            </a:r>
            <a:r>
              <a:rPr lang="en-US" b="1" dirty="0" smtClean="0"/>
              <a:t>Test your emotional reactions v. the agreement, the evidence, and the law</a:t>
            </a:r>
            <a:r>
              <a:rPr lang="en-US" dirty="0" smtClean="0"/>
              <a:t>. </a:t>
            </a:r>
            <a:r>
              <a:rPr lang="en-US" b="1" dirty="0" smtClean="0"/>
              <a:t>That is what the rule of law requires of you.</a:t>
            </a:r>
            <a:endParaRPr lang="en-US" dirty="0" smtClean="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31</a:t>
            </a:fld>
            <a:endParaRPr lang="en-US" dirty="0"/>
          </a:p>
        </p:txBody>
      </p:sp>
    </p:spTree>
    <p:extLst>
      <p:ext uri="{BB962C8B-B14F-4D97-AF65-F5344CB8AC3E}">
        <p14:creationId xmlns:p14="http://schemas.microsoft.com/office/powerpoint/2010/main" val="24094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REJECT IMPLIED REASONS, </a:t>
            </a:r>
            <a:br>
              <a:rPr lang="en-US" dirty="0" smtClean="0"/>
            </a:br>
            <a:r>
              <a:rPr lang="en-US" dirty="0" smtClean="0"/>
              <a:t>AND EXCUSES FOR NOT EXPLAINING:</a:t>
            </a:r>
            <a:br>
              <a:rPr lang="en-US" dirty="0" smtClean="0"/>
            </a:br>
            <a:r>
              <a:rPr lang="en-US" dirty="0" smtClean="0"/>
              <a:t>DON’T ACCEPT THIS STANDARD</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a:t>Concurring Judge Harvey Brown, concurring in </a:t>
            </a:r>
            <a:r>
              <a:rPr lang="en-US" i="1" u="sng" dirty="0"/>
              <a:t>Stage Stores, Inc. v. Gunnerson</a:t>
            </a:r>
            <a:r>
              <a:rPr lang="en-US" i="1" dirty="0"/>
              <a:t>,</a:t>
            </a:r>
            <a:r>
              <a:rPr lang="en-US" dirty="0"/>
              <a:t> 477 S.W.3d 848, 864, 872-73 (Tex. App. – Houston, 2015)(emphasis added):</a:t>
            </a:r>
          </a:p>
          <a:p>
            <a:endParaRPr lang="en-US" dirty="0"/>
          </a:p>
          <a:p>
            <a:pPr marL="0" indent="0">
              <a:buNone/>
            </a:pPr>
            <a:r>
              <a:rPr lang="en-US" dirty="0"/>
              <a:t>		. . . a “reasoned award” must offer some basic explanation for 		either rejecting the losing party’s key contentions or accepting 		the prevailing party’s opposing response </a:t>
            </a:r>
            <a:r>
              <a:rPr lang="en-US" b="1" dirty="0"/>
              <a:t>unless the</a:t>
            </a:r>
            <a:r>
              <a:rPr lang="en-US" dirty="0"/>
              <a:t> 			      </a:t>
            </a:r>
            <a:r>
              <a:rPr lang="en-US" b="1" dirty="0"/>
              <a:t>contentions are unclear, frivolous, their rejection is so 		      conceptually straightforward that the justification for 		      rejecting them is implied or unnecessary, or the rejection 	      of the contention is implicit in other portions of the award</a:t>
            </a:r>
            <a:r>
              <a:rPr lang="en-US" dirty="0"/>
              <a:t>.</a:t>
            </a:r>
          </a:p>
          <a:p>
            <a:endParaRPr lang="en-US" dirty="0"/>
          </a:p>
          <a:p>
            <a:pPr marL="0" indent="0">
              <a:buNone/>
            </a:pPr>
            <a:r>
              <a:rPr lang="en-US" dirty="0" smtClean="0"/>
              <a:t>Judge </a:t>
            </a:r>
            <a:r>
              <a:rPr lang="en-US" dirty="0"/>
              <a:t>Brown is </a:t>
            </a:r>
            <a:r>
              <a:rPr lang="en-US" b="1" dirty="0"/>
              <a:t>importing the resource scarcity and pressure in </a:t>
            </a:r>
            <a:r>
              <a:rPr lang="en-US" b="1" dirty="0" smtClean="0"/>
              <a:t>our </a:t>
            </a:r>
            <a:r>
              <a:rPr lang="en-US" b="1" dirty="0"/>
              <a:t>courts into arbitration</a:t>
            </a:r>
            <a:r>
              <a:rPr lang="en-US" dirty="0"/>
              <a:t>, costing arbitration one of its </a:t>
            </a:r>
            <a:r>
              <a:rPr lang="en-US" dirty="0" smtClean="0"/>
              <a:t>comparative </a:t>
            </a:r>
            <a:r>
              <a:rPr lang="en-US" dirty="0"/>
              <a:t>advantages, the ability to provide a thoughtful </a:t>
            </a:r>
            <a:r>
              <a:rPr lang="en-US" dirty="0" smtClean="0"/>
              <a:t>reasoned </a:t>
            </a:r>
            <a:r>
              <a:rPr lang="en-US" dirty="0"/>
              <a:t>award</a:t>
            </a:r>
          </a:p>
          <a:p>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32</a:t>
            </a:fld>
            <a:endParaRPr lang="en-US" dirty="0"/>
          </a:p>
        </p:txBody>
      </p:sp>
    </p:spTree>
    <p:extLst>
      <p:ext uri="{BB962C8B-B14F-4D97-AF65-F5344CB8AC3E}">
        <p14:creationId xmlns:p14="http://schemas.microsoft.com/office/powerpoint/2010/main" val="94403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DON’T THINK COURTS WON’T VACATE </a:t>
            </a:r>
            <a:br>
              <a:rPr lang="en-US" dirty="0" smtClean="0"/>
            </a:br>
            <a:r>
              <a:rPr lang="en-US" dirty="0" smtClean="0"/>
              <a:t>IF YOU OMIT TO EXPLAIN A CLAIM OR DEFENSE</a:t>
            </a:r>
            <a:br>
              <a:rPr lang="en-US" dirty="0" smtClean="0"/>
            </a:br>
            <a:r>
              <a:rPr lang="en-US" dirty="0" smtClean="0"/>
              <a:t>IN A REASONED AWARD </a:t>
            </a:r>
            <a:endParaRPr lang="en-US" dirty="0"/>
          </a:p>
        </p:txBody>
      </p:sp>
      <p:sp>
        <p:nvSpPr>
          <p:cNvPr id="3" name="Content Placeholder 2"/>
          <p:cNvSpPr>
            <a:spLocks noGrp="1"/>
          </p:cNvSpPr>
          <p:nvPr>
            <p:ph idx="1"/>
          </p:nvPr>
        </p:nvSpPr>
        <p:spPr/>
        <p:txBody>
          <a:bodyPr/>
          <a:lstStyle/>
          <a:p>
            <a:r>
              <a:rPr lang="en-US" sz="2000" dirty="0" smtClean="0"/>
              <a:t>1. </a:t>
            </a:r>
            <a:r>
              <a:rPr lang="en-US" sz="2000" b="1" u="sng" dirty="0"/>
              <a:t>Galloway Construction, LLC v. Utilipath</a:t>
            </a:r>
            <a:r>
              <a:rPr lang="en-US" sz="2000" dirty="0"/>
              <a:t>, 2014 WL 3965119 (E.D.N.Y. 2014)(parties required arbitrators to “[a]nalyze the issues, claims, counterclaims, and defenses of the parties” and issue “reasoned award”; court vacated and remanded award that ignored two counterclaims)</a:t>
            </a:r>
            <a:r>
              <a:rPr lang="en-US" sz="2000" dirty="0" smtClean="0"/>
              <a:t>.</a:t>
            </a:r>
          </a:p>
          <a:p>
            <a:endParaRPr lang="en-US" sz="2000" dirty="0" smtClean="0"/>
          </a:p>
          <a:p>
            <a:r>
              <a:rPr lang="en-US" sz="2000" dirty="0" smtClean="0"/>
              <a:t>2. </a:t>
            </a:r>
            <a:r>
              <a:rPr lang="en-US" sz="2000" b="1" u="sng" dirty="0" smtClean="0"/>
              <a:t>Stage Stores Inc. v. Gunnerson</a:t>
            </a:r>
            <a:r>
              <a:rPr lang="en-US" sz="2000" b="1" dirty="0" smtClean="0"/>
              <a:t>, </a:t>
            </a:r>
            <a:r>
              <a:rPr lang="en-US" sz="2000" dirty="0" smtClean="0"/>
              <a:t>477 SW.3d 848 (Tex. App. – Houston (1st Dist.) 2015) (remanded to arbitrator to address notice-and-cure affirmative defense when reasoned award required).</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33</a:t>
            </a:fld>
            <a:endParaRPr lang="en-US" dirty="0"/>
          </a:p>
        </p:txBody>
      </p:sp>
    </p:spTree>
    <p:extLst>
      <p:ext uri="{BB962C8B-B14F-4D97-AF65-F5344CB8AC3E}">
        <p14:creationId xmlns:p14="http://schemas.microsoft.com/office/powerpoint/2010/main" val="2767419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p>
          <a:p>
            <a:pPr marL="0" indent="0" algn="ctr">
              <a:buNone/>
            </a:pPr>
            <a:r>
              <a:rPr lang="en-US" sz="3200" dirty="0"/>
              <a:t>PART 5: </a:t>
            </a:r>
            <a:endParaRPr lang="en-US" sz="3200" dirty="0" smtClean="0"/>
          </a:p>
          <a:p>
            <a:pPr marL="0" indent="0" algn="ctr">
              <a:buNone/>
            </a:pPr>
            <a:r>
              <a:rPr lang="en-US" sz="3200" dirty="0" smtClean="0"/>
              <a:t>DISCUSS THE DISPUTED </a:t>
            </a:r>
            <a:r>
              <a:rPr lang="en-US" sz="3200" dirty="0"/>
              <a:t>ELEMENTS </a:t>
            </a:r>
            <a:endParaRPr lang="en-US" sz="3200" dirty="0" smtClean="0"/>
          </a:p>
          <a:p>
            <a:pPr marL="0" indent="0" algn="ctr">
              <a:buNone/>
            </a:pPr>
            <a:r>
              <a:rPr lang="en-US" sz="3200" dirty="0" smtClean="0"/>
              <a:t>OF </a:t>
            </a:r>
            <a:r>
              <a:rPr lang="en-US" sz="3200" dirty="0"/>
              <a:t>CLAIMS AND </a:t>
            </a:r>
            <a:r>
              <a:rPr lang="en-US" sz="3200" dirty="0" smtClean="0"/>
              <a:t>OF DEFENSES</a:t>
            </a:r>
            <a:endParaRPr lang="en-US" sz="3200" dirty="0"/>
          </a:p>
        </p:txBody>
      </p:sp>
      <p:sp>
        <p:nvSpPr>
          <p:cNvPr id="4" name="Footer Placeholder 3"/>
          <p:cNvSpPr>
            <a:spLocks noGrp="1"/>
          </p:cNvSpPr>
          <p:nvPr>
            <p:ph type="ftr" sz="quarter" idx="11"/>
          </p:nvPr>
        </p:nvSpPr>
        <p:spPr/>
        <p:txBody>
          <a:bodyPr/>
          <a:lstStyle/>
          <a:p>
            <a:fld id="{1F6099E8-31BC-4B30-9B48-93ED963EC8CE}" type="slidenum">
              <a:rPr lang="en-US" smtClean="0"/>
              <a:pPr/>
              <a:t>34</a:t>
            </a:fld>
            <a:endParaRPr lang="en-US" dirty="0"/>
          </a:p>
        </p:txBody>
      </p:sp>
    </p:spTree>
    <p:extLst>
      <p:ext uri="{BB962C8B-B14F-4D97-AF65-F5344CB8AC3E}">
        <p14:creationId xmlns:p14="http://schemas.microsoft.com/office/powerpoint/2010/main" val="749026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EXPLAINING A CLAIM OR DEFENSE MEANS </a:t>
            </a:r>
            <a:br>
              <a:rPr lang="en-US" dirty="0" smtClean="0"/>
            </a:br>
            <a:r>
              <a:rPr lang="en-US" dirty="0" smtClean="0"/>
              <a:t>EXPLAINING EVERY (1) </a:t>
            </a:r>
            <a:r>
              <a:rPr lang="en-US" i="1" dirty="0" smtClean="0"/>
              <a:t>DISPUTED</a:t>
            </a:r>
            <a:r>
              <a:rPr lang="en-US" dirty="0" smtClean="0"/>
              <a:t> (2) </a:t>
            </a:r>
            <a:r>
              <a:rPr lang="en-US" i="1" dirty="0" smtClean="0"/>
              <a:t>ELEMENT</a:t>
            </a:r>
            <a:endParaRPr lang="en-US" i="1" dirty="0"/>
          </a:p>
        </p:txBody>
      </p:sp>
      <p:sp>
        <p:nvSpPr>
          <p:cNvPr id="3" name="Content Placeholder 2"/>
          <p:cNvSpPr>
            <a:spLocks noGrp="1"/>
          </p:cNvSpPr>
          <p:nvPr>
            <p:ph idx="1"/>
          </p:nvPr>
        </p:nvSpPr>
        <p:spPr>
          <a:xfrm>
            <a:off x="457200" y="1832423"/>
            <a:ext cx="8420100" cy="5152577"/>
          </a:xfrm>
        </p:spPr>
        <p:txBody>
          <a:bodyPr>
            <a:normAutofit fontScale="92500" lnSpcReduction="10000"/>
          </a:bodyPr>
          <a:lstStyle/>
          <a:p>
            <a:r>
              <a:rPr lang="en-US" dirty="0" smtClean="0"/>
              <a:t>1. Good courts know what to do: </a:t>
            </a:r>
            <a:r>
              <a:rPr lang="en-US" u="sng" dirty="0" smtClean="0"/>
              <a:t>Alliance Mortgage</a:t>
            </a:r>
          </a:p>
          <a:p>
            <a:r>
              <a:rPr lang="en-US" u="sng" dirty="0" smtClean="0"/>
              <a:t>Co. v. Rothwell</a:t>
            </a:r>
            <a:r>
              <a:rPr lang="en-US" dirty="0" smtClean="0"/>
              <a:t>, 10 Cal. 4th 1226 (1995): “The necessary elements of fraud are: (1) misrepresentation . . .; (2) knowledge of falsity (scienter); (3) intent to defraud (i.e., to induce reliance); (4) justifiable reliance; and (5) resulting damage [citations omitted]. </a:t>
            </a:r>
            <a:r>
              <a:rPr lang="en-US" b="1" dirty="0" smtClean="0"/>
              <a:t>Only the last two elements are at issue.”</a:t>
            </a:r>
          </a:p>
          <a:p>
            <a:endParaRPr lang="en-US" b="1" dirty="0" smtClean="0"/>
          </a:p>
          <a:p>
            <a:r>
              <a:rPr lang="en-US" dirty="0" smtClean="0"/>
              <a:t>2. Be efficient identifying elements in dispute.</a:t>
            </a:r>
          </a:p>
          <a:p>
            <a:endParaRPr lang="en-US" dirty="0" smtClean="0"/>
          </a:p>
          <a:p>
            <a:r>
              <a:rPr lang="en-US" dirty="0" smtClean="0"/>
              <a:t>3. </a:t>
            </a:r>
            <a:r>
              <a:rPr lang="en-US" b="1" dirty="0" smtClean="0"/>
              <a:t>But: you MUST address and explain your resolution of those disputed elements in any reasoned award.</a:t>
            </a:r>
          </a:p>
          <a:p>
            <a:endParaRPr lang="en-US" b="1" dirty="0" smtClean="0"/>
          </a:p>
          <a:p>
            <a:r>
              <a:rPr lang="en-US" b="1" dirty="0" smtClean="0"/>
              <a:t>4. Failure to explain disposition of each element in dispute invites appeal.</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35</a:t>
            </a:fld>
            <a:endParaRPr lang="en-US" dirty="0"/>
          </a:p>
        </p:txBody>
      </p:sp>
    </p:spTree>
    <p:extLst>
      <p:ext uri="{BB962C8B-B14F-4D97-AF65-F5344CB8AC3E}">
        <p14:creationId xmlns:p14="http://schemas.microsoft.com/office/powerpoint/2010/main" val="1635863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 JUST CLAIMS AND DEFENSES: </a:t>
            </a:r>
            <a:br>
              <a:rPr lang="en-US" dirty="0" smtClean="0"/>
            </a:br>
            <a:r>
              <a:rPr lang="en-US" dirty="0" smtClean="0"/>
              <a:t>DEAL EXPRESSLY WITH </a:t>
            </a:r>
            <a:br>
              <a:rPr lang="en-US" dirty="0" smtClean="0"/>
            </a:br>
            <a:r>
              <a:rPr lang="en-US" dirty="0" smtClean="0"/>
              <a:t>CHALLENGES TO YOUR POWER</a:t>
            </a:r>
            <a:endParaRPr lang="en-US" dirty="0"/>
          </a:p>
        </p:txBody>
      </p:sp>
      <p:sp>
        <p:nvSpPr>
          <p:cNvPr id="3" name="Content Placeholder 2"/>
          <p:cNvSpPr>
            <a:spLocks noGrp="1"/>
          </p:cNvSpPr>
          <p:nvPr>
            <p:ph idx="1"/>
          </p:nvPr>
        </p:nvSpPr>
        <p:spPr>
          <a:xfrm>
            <a:off x="457200" y="1832423"/>
            <a:ext cx="8572500" cy="5025577"/>
          </a:xfrm>
        </p:spPr>
        <p:txBody>
          <a:bodyPr>
            <a:normAutofit lnSpcReduction="10000"/>
          </a:bodyPr>
          <a:lstStyle/>
          <a:p>
            <a:r>
              <a:rPr lang="en-US" sz="2000" dirty="0" smtClean="0"/>
              <a:t>1. </a:t>
            </a:r>
            <a:r>
              <a:rPr lang="en-US" sz="2000" b="1" dirty="0" smtClean="0"/>
              <a:t>Jurisdiction and authority</a:t>
            </a:r>
            <a:r>
              <a:rPr lang="en-US" sz="2000" dirty="0" smtClean="0"/>
              <a:t>: Were arbitrators reading source of their powers, agreement, submission, rules, the law, or otherwise?</a:t>
            </a:r>
          </a:p>
          <a:p>
            <a:r>
              <a:rPr lang="en-US" sz="2000" dirty="0" smtClean="0"/>
              <a:t>2. </a:t>
            </a:r>
            <a:r>
              <a:rPr lang="en-US" sz="2000" b="1" dirty="0"/>
              <a:t>“[</a:t>
            </a:r>
            <a:r>
              <a:rPr lang="en-US" sz="2000" dirty="0"/>
              <a:t>The court] is confined to ascertaining</a:t>
            </a:r>
            <a:r>
              <a:rPr lang="en-US" sz="2000" i="1" dirty="0"/>
              <a:t> whether the party seeking arbitration is making a claim which on its face is governed by the contract.</a:t>
            </a:r>
            <a:r>
              <a:rPr lang="en-US" sz="2000" dirty="0"/>
              <a:t> </a:t>
            </a:r>
            <a:r>
              <a:rPr lang="en-US" sz="2000" b="1" dirty="0"/>
              <a:t>Whether the moving party is right or wrong is a question of contract interpretation for the arbitrator</a:t>
            </a:r>
            <a:r>
              <a:rPr lang="en-US" sz="2000" dirty="0"/>
              <a:t>.” </a:t>
            </a:r>
            <a:r>
              <a:rPr lang="en-US" sz="2000" u="sng" dirty="0"/>
              <a:t>United Steelworkers of Am.  v. American Mfg. Col</a:t>
            </a:r>
            <a:r>
              <a:rPr lang="en-US" sz="2000" dirty="0"/>
              <a:t>., 363 U.S. 564,567 (1960)(emphasis added). </a:t>
            </a:r>
            <a:endParaRPr lang="en-US" sz="2000" dirty="0" smtClean="0"/>
          </a:p>
          <a:p>
            <a:r>
              <a:rPr lang="en-US" sz="2000" dirty="0"/>
              <a:t>3. “</a:t>
            </a:r>
            <a:r>
              <a:rPr lang="en-US" sz="2000" b="1" i="1" dirty="0"/>
              <a:t>The arbitrator may not ignore the plain language of the contrac</a:t>
            </a:r>
            <a:r>
              <a:rPr lang="en-US" sz="2000" i="1" dirty="0"/>
              <a:t>t</a:t>
            </a:r>
            <a:r>
              <a:rPr lang="en-US" sz="2000" dirty="0"/>
              <a:t>; but the parties having authorized the arbitrator to give meaning to the language of the agreement, </a:t>
            </a:r>
            <a:r>
              <a:rPr lang="en-US" sz="2000" b="1" dirty="0"/>
              <a:t>a court should not reject an award on the ground that the arbitrator misread the contract</a:t>
            </a:r>
            <a:r>
              <a:rPr lang="en-US" sz="2000" dirty="0"/>
              <a:t>.” </a:t>
            </a:r>
            <a:r>
              <a:rPr lang="en-US" sz="2000" u="sng" dirty="0"/>
              <a:t>United Steelworkers of </a:t>
            </a:r>
            <a:r>
              <a:rPr lang="en-US" sz="2000" u="sng" dirty="0" smtClean="0"/>
              <a:t>Am. </a:t>
            </a:r>
            <a:r>
              <a:rPr lang="en-US" sz="2000" u="sng" dirty="0"/>
              <a:t>v.  Enterprise Wheel &amp; Car Corp</a:t>
            </a:r>
            <a:r>
              <a:rPr lang="en-US" sz="2000" dirty="0"/>
              <a:t>., 363 U.S. 593, </a:t>
            </a:r>
            <a:r>
              <a:rPr lang="en-US" sz="2000" dirty="0" smtClean="0"/>
              <a:t>597 </a:t>
            </a:r>
            <a:r>
              <a:rPr lang="en-US" sz="2000" dirty="0"/>
              <a:t>(1960</a:t>
            </a:r>
            <a:r>
              <a:rPr lang="en-US" sz="2000" dirty="0" smtClean="0"/>
              <a:t>)(</a:t>
            </a:r>
            <a:r>
              <a:rPr lang="en-US" sz="2000" dirty="0"/>
              <a:t>emphasis added; citation omitted)</a:t>
            </a:r>
            <a:r>
              <a:rPr lang="en-US" sz="2000" dirty="0" smtClean="0"/>
              <a:t>.</a:t>
            </a:r>
          </a:p>
          <a:p>
            <a:endParaRPr lang="en-US" sz="2000" dirty="0" smtClean="0"/>
          </a:p>
          <a:p>
            <a:r>
              <a:rPr lang="en-US" sz="2000" dirty="0"/>
              <a:t>4</a:t>
            </a:r>
            <a:r>
              <a:rPr lang="en-US" sz="2000" dirty="0" smtClean="0"/>
              <a:t>. </a:t>
            </a:r>
            <a:r>
              <a:rPr lang="en-US" sz="2000" b="1" dirty="0" smtClean="0"/>
              <a:t>Conclusion: The best way to protect award from attack on arbitrator powers (usually exceeded powers attack) is to give reasons showing you were reading the agreement. </a:t>
            </a:r>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36</a:t>
            </a:fld>
            <a:endParaRPr lang="en-US" dirty="0"/>
          </a:p>
        </p:txBody>
      </p:sp>
    </p:spTree>
    <p:extLst>
      <p:ext uri="{BB962C8B-B14F-4D97-AF65-F5344CB8AC3E}">
        <p14:creationId xmlns:p14="http://schemas.microsoft.com/office/powerpoint/2010/main" val="572103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EXPECT RULINGS ON FEES, </a:t>
            </a:r>
            <a:br>
              <a:rPr lang="en-US" dirty="0" smtClean="0"/>
            </a:br>
            <a:r>
              <a:rPr lang="en-US" dirty="0" smtClean="0"/>
              <a:t>DAMAGE COMPUTATIONS, INTEREST, </a:t>
            </a:r>
            <a:br>
              <a:rPr lang="en-US" dirty="0" smtClean="0"/>
            </a:br>
            <a:r>
              <a:rPr lang="en-US" dirty="0" smtClean="0"/>
              <a:t>TO BE CHALLENGED</a:t>
            </a:r>
            <a:endParaRPr lang="en-US" dirty="0"/>
          </a:p>
        </p:txBody>
      </p:sp>
      <p:sp>
        <p:nvSpPr>
          <p:cNvPr id="3" name="Content Placeholder 2"/>
          <p:cNvSpPr>
            <a:spLocks noGrp="1"/>
          </p:cNvSpPr>
          <p:nvPr>
            <p:ph idx="1"/>
          </p:nvPr>
        </p:nvSpPr>
        <p:spPr>
          <a:xfrm>
            <a:off x="457200" y="1832423"/>
            <a:ext cx="8432800" cy="4873177"/>
          </a:xfrm>
        </p:spPr>
        <p:txBody>
          <a:bodyPr>
            <a:normAutofit fontScale="85000" lnSpcReduction="20000"/>
          </a:bodyPr>
          <a:lstStyle/>
          <a:p>
            <a:r>
              <a:rPr lang="en-US" dirty="0" smtClean="0"/>
              <a:t>1. Disproportionate number of appeals on fees.</a:t>
            </a:r>
          </a:p>
          <a:p>
            <a:r>
              <a:rPr lang="en-US" dirty="0" smtClean="0"/>
              <a:t>2. Arbitrators often sympathize with prevailing party yet have no authority to award fees.</a:t>
            </a:r>
          </a:p>
          <a:p>
            <a:pPr marL="0" indent="0">
              <a:buNone/>
            </a:pPr>
            <a:r>
              <a:rPr lang="en-US" dirty="0" smtClean="0"/>
              <a:t>		a. </a:t>
            </a:r>
            <a:r>
              <a:rPr lang="en-US" u="sng" dirty="0"/>
              <a:t>Black Hills Surgical Physicians LLC v. Setliff</a:t>
            </a:r>
            <a:r>
              <a:rPr lang="en-US" dirty="0"/>
              <a:t>, 855 </a:t>
            </a:r>
            <a:r>
              <a:rPr lang="en-US" dirty="0" smtClean="0"/>
              <a:t>			  	      		N.W</a:t>
            </a:r>
            <a:r>
              <a:rPr lang="en-US" dirty="0"/>
              <a:t>.2d 407, 408-13 (S.D. 2014</a:t>
            </a:r>
            <a:r>
              <a:rPr lang="en-US" dirty="0" smtClean="0"/>
              <a:t>)(arbitrator injected derivative 	      		action theory in order to award fees to party when 	</a:t>
            </a:r>
            <a:r>
              <a:rPr lang="en-US" dirty="0"/>
              <a:t> </a:t>
            </a:r>
            <a:r>
              <a:rPr lang="en-US" dirty="0" smtClean="0"/>
              <a:t> 	  	 	      		contract said parties were to bear their own fees).</a:t>
            </a:r>
          </a:p>
          <a:p>
            <a:pPr marL="0" indent="0">
              <a:buNone/>
            </a:pPr>
            <a:r>
              <a:rPr lang="en-US" dirty="0"/>
              <a:t>	</a:t>
            </a:r>
            <a:r>
              <a:rPr lang="en-US" dirty="0" smtClean="0"/>
              <a:t>      b. </a:t>
            </a:r>
            <a:r>
              <a:rPr lang="en-US" u="sng" dirty="0"/>
              <a:t>Guardian Builders, LLC v. Uselton</a:t>
            </a:r>
            <a:r>
              <a:rPr lang="en-US" dirty="0"/>
              <a:t>, 154 So.3d 964, </a:t>
            </a:r>
            <a:r>
              <a:rPr lang="en-US" dirty="0" smtClean="0"/>
              <a:t>	  	 	      	      968</a:t>
            </a:r>
            <a:r>
              <a:rPr lang="en-US" dirty="0"/>
              <a:t>-70, 972-74 (Ala. 2014</a:t>
            </a:r>
            <a:r>
              <a:rPr lang="en-US" dirty="0" smtClean="0"/>
              <a:t>)(arbitrator similarly tried to override 	  	      contract’s making parties bear their fees to render BBB “fair 		</a:t>
            </a:r>
            <a:r>
              <a:rPr lang="en-US" dirty="0"/>
              <a:t> </a:t>
            </a:r>
            <a:r>
              <a:rPr lang="en-US" dirty="0" smtClean="0"/>
              <a:t> 	      and just” decision.  </a:t>
            </a:r>
          </a:p>
          <a:p>
            <a:r>
              <a:rPr lang="en-US" dirty="0" smtClean="0"/>
              <a:t>3. AAA rule that if both parties seek fees, arbitrators award them is rooted in common-law principles.</a:t>
            </a:r>
          </a:p>
          <a:p>
            <a:r>
              <a:rPr lang="en-US" dirty="0" smtClean="0"/>
              <a:t>4. Factors to balance are American Rule, the agreement, applicable state or federal law, and impact if both parties’ asking for fees.</a:t>
            </a:r>
          </a:p>
          <a:p>
            <a:r>
              <a:rPr lang="en-US" dirty="0" smtClean="0"/>
              <a:t>5. Explain conclusions on damage computations, interest – give courts some reasoning to which they can defer.</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37</a:t>
            </a:fld>
            <a:endParaRPr lang="en-US" dirty="0"/>
          </a:p>
        </p:txBody>
      </p:sp>
    </p:spTree>
    <p:extLst>
      <p:ext uri="{BB962C8B-B14F-4D97-AF65-F5344CB8AC3E}">
        <p14:creationId xmlns:p14="http://schemas.microsoft.com/office/powerpoint/2010/main" val="375046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IF AN OUTCOME IS </a:t>
            </a:r>
            <a:br>
              <a:rPr lang="en-US" dirty="0" smtClean="0"/>
            </a:br>
            <a:r>
              <a:rPr lang="en-US" dirty="0" smtClean="0"/>
              <a:t>ODD, COUNTERINTUITIVE, OR SURPRISING, </a:t>
            </a:r>
            <a:br>
              <a:rPr lang="en-US" dirty="0" smtClean="0"/>
            </a:br>
            <a:r>
              <a:rPr lang="en-US" dirty="0" smtClean="0"/>
              <a:t>DOUBLE-CHECK YOUR LOGIC</a:t>
            </a:r>
            <a:endParaRPr lang="en-US" dirty="0"/>
          </a:p>
        </p:txBody>
      </p:sp>
      <p:sp>
        <p:nvSpPr>
          <p:cNvPr id="3" name="Content Placeholder 2"/>
          <p:cNvSpPr>
            <a:spLocks noGrp="1"/>
          </p:cNvSpPr>
          <p:nvPr>
            <p:ph idx="1"/>
          </p:nvPr>
        </p:nvSpPr>
        <p:spPr>
          <a:xfrm>
            <a:off x="457200" y="1832423"/>
            <a:ext cx="8521700" cy="4898577"/>
          </a:xfrm>
        </p:spPr>
        <p:txBody>
          <a:bodyPr>
            <a:normAutofit/>
          </a:bodyPr>
          <a:lstStyle/>
          <a:p>
            <a:r>
              <a:rPr lang="en-US" sz="1800" dirty="0" smtClean="0"/>
              <a:t>1. </a:t>
            </a:r>
            <a:r>
              <a:rPr lang="en-US" sz="1800" u="sng" dirty="0"/>
              <a:t>S.M.H.</a:t>
            </a:r>
            <a:r>
              <a:rPr lang="en-US" sz="1800" dirty="0"/>
              <a:t>, 523 S.W.3d 783, 788-90 (Tex. Ct. App. – Houston [14</a:t>
            </a:r>
            <a:r>
              <a:rPr lang="en-US" sz="1800" baseline="30000" dirty="0"/>
              <a:t>th</a:t>
            </a:r>
            <a:r>
              <a:rPr lang="en-US" sz="1800" dirty="0"/>
              <a:t> Dist.] 2017</a:t>
            </a:r>
            <a:r>
              <a:rPr lang="en-US" sz="1800" dirty="0" smtClean="0"/>
              <a:t>): </a:t>
            </a:r>
            <a:r>
              <a:rPr lang="en-US" sz="1800" dirty="0"/>
              <a:t>A</a:t>
            </a:r>
            <a:r>
              <a:rPr lang="en-US" sz="1800" dirty="0" smtClean="0"/>
              <a:t>rbitrator instructed ruling </a:t>
            </a:r>
            <a:r>
              <a:rPr lang="en-US" sz="1800" dirty="0"/>
              <a:t>on child support would be binding but not </a:t>
            </a:r>
            <a:r>
              <a:rPr lang="en-US" sz="1800" dirty="0" smtClean="0"/>
              <a:t>decision </a:t>
            </a:r>
            <a:r>
              <a:rPr lang="en-US" sz="1800" dirty="0"/>
              <a:t>on possession, </a:t>
            </a:r>
            <a:r>
              <a:rPr lang="en-US" sz="1800" dirty="0" smtClean="0"/>
              <a:t>nonetheless </a:t>
            </a:r>
            <a:r>
              <a:rPr lang="en-US" sz="1800" dirty="0"/>
              <a:t>issued a purportedly binding award on possession </a:t>
            </a:r>
            <a:r>
              <a:rPr lang="en-US" sz="1800" dirty="0" smtClean="0"/>
              <a:t>and exceeded powers.</a:t>
            </a:r>
            <a:r>
              <a:rPr lang="en-US" dirty="0" smtClean="0"/>
              <a:t> </a:t>
            </a:r>
          </a:p>
          <a:p>
            <a:r>
              <a:rPr lang="en-US" sz="1800" dirty="0" smtClean="0"/>
              <a:t>2. </a:t>
            </a:r>
            <a:r>
              <a:rPr lang="en-US" sz="1800" u="sng" dirty="0"/>
              <a:t>Bound Brook Bd. of Educ. v. Ciripompa</a:t>
            </a:r>
            <a:r>
              <a:rPr lang="en-US" sz="1800" dirty="0"/>
              <a:t>, 228 N.J. 4, 6-9, 13-18 (2017</a:t>
            </a:r>
            <a:r>
              <a:rPr lang="en-US" sz="1800" dirty="0" smtClean="0"/>
              <a:t>):  </a:t>
            </a:r>
            <a:r>
              <a:rPr lang="en-US" sz="1800" dirty="0"/>
              <a:t>A</a:t>
            </a:r>
            <a:r>
              <a:rPr lang="en-US" sz="1800" dirty="0" smtClean="0"/>
              <a:t>rbitrator asked to decide contract </a:t>
            </a:r>
            <a:r>
              <a:rPr lang="en-US" sz="1800" dirty="0"/>
              <a:t>claim on “conduct unbecoming” </a:t>
            </a:r>
            <a:r>
              <a:rPr lang="en-US" sz="1800" dirty="0" smtClean="0"/>
              <a:t>exceeded powers by treating claim as much</a:t>
            </a:r>
            <a:r>
              <a:rPr lang="en-US" sz="1800" dirty="0"/>
              <a:t>-harder-to-prove hostile work-environment </a:t>
            </a:r>
            <a:r>
              <a:rPr lang="en-US" sz="1800" dirty="0" smtClean="0"/>
              <a:t>claim. </a:t>
            </a:r>
          </a:p>
          <a:p>
            <a:r>
              <a:rPr lang="en-US" sz="1800" dirty="0" smtClean="0"/>
              <a:t>3. </a:t>
            </a:r>
            <a:r>
              <a:rPr lang="en-US" sz="1800" u="sng" dirty="0"/>
              <a:t>Nassau Health Care Corp. v. Civil Service Emps. Ass’n</a:t>
            </a:r>
            <a:r>
              <a:rPr lang="en-US" sz="1800" dirty="0"/>
              <a:t>, 83 A.D.3d 719, 720-21 (N.Y. App. Div. 2011</a:t>
            </a:r>
            <a:r>
              <a:rPr lang="en-US" sz="1800" dirty="0" smtClean="0"/>
              <a:t>): Arbitrator exceeded powers by reinstating employee even though </a:t>
            </a:r>
            <a:r>
              <a:rPr lang="en-US" sz="1800" dirty="0"/>
              <a:t>a prior agreement provided for her termination if she violated conditions </a:t>
            </a:r>
            <a:r>
              <a:rPr lang="en-US" sz="1800" dirty="0" smtClean="0"/>
              <a:t>that arbitrator </a:t>
            </a:r>
            <a:r>
              <a:rPr lang="en-US" sz="1800" dirty="0"/>
              <a:t>found </a:t>
            </a:r>
            <a:r>
              <a:rPr lang="en-US" sz="1800" dirty="0" smtClean="0"/>
              <a:t>she </a:t>
            </a:r>
            <a:r>
              <a:rPr lang="en-US" sz="1800" dirty="0"/>
              <a:t>had violated. </a:t>
            </a:r>
            <a:endParaRPr lang="en-US" sz="1800" dirty="0" smtClean="0"/>
          </a:p>
          <a:p>
            <a:r>
              <a:rPr lang="en-US" sz="1800" dirty="0" smtClean="0"/>
              <a:t>4. </a:t>
            </a:r>
            <a:r>
              <a:rPr lang="en-US" sz="1800" u="sng" dirty="0"/>
              <a:t>Slocum v. Macaraga</a:t>
            </a:r>
            <a:r>
              <a:rPr lang="en-US" sz="1800" dirty="0"/>
              <a:t>, 123 A.D.3d 1046 (N.Y. App. Div. 2014</a:t>
            </a:r>
            <a:r>
              <a:rPr lang="en-US" sz="1800" dirty="0" smtClean="0"/>
              <a:t>): </a:t>
            </a:r>
            <a:r>
              <a:rPr lang="en-US" sz="1800" dirty="0"/>
              <a:t>A</a:t>
            </a:r>
            <a:r>
              <a:rPr lang="en-US" sz="1800" dirty="0" smtClean="0"/>
              <a:t>rbitrator asked </a:t>
            </a:r>
            <a:r>
              <a:rPr lang="en-US" sz="1800" dirty="0"/>
              <a:t>to award $</a:t>
            </a:r>
            <a:r>
              <a:rPr lang="en-US" sz="1800" dirty="0" smtClean="0"/>
              <a:t>34,920</a:t>
            </a:r>
            <a:r>
              <a:rPr lang="en-US" sz="1800" dirty="0"/>
              <a:t> </a:t>
            </a:r>
            <a:r>
              <a:rPr lang="en-US" sz="1800" dirty="0" smtClean="0"/>
              <a:t>exceeded powers by awarding </a:t>
            </a:r>
            <a:r>
              <a:rPr lang="en-US" sz="1800" dirty="0"/>
              <a:t>$43,000 </a:t>
            </a:r>
            <a:r>
              <a:rPr lang="en-US" sz="1800" dirty="0" smtClean="0"/>
              <a:t>instead, for no </a:t>
            </a:r>
            <a:r>
              <a:rPr lang="en-US" sz="1800" dirty="0"/>
              <a:t>visible reason</a:t>
            </a:r>
            <a:r>
              <a:rPr lang="en-US" sz="1800" dirty="0" smtClean="0"/>
              <a:t> . </a:t>
            </a:r>
            <a:endParaRPr lang="en-US" sz="1800" dirty="0"/>
          </a:p>
        </p:txBody>
      </p:sp>
      <p:sp>
        <p:nvSpPr>
          <p:cNvPr id="4" name="Footer Placeholder 3"/>
          <p:cNvSpPr>
            <a:spLocks noGrp="1"/>
          </p:cNvSpPr>
          <p:nvPr>
            <p:ph type="ftr" sz="quarter" idx="11"/>
          </p:nvPr>
        </p:nvSpPr>
        <p:spPr/>
        <p:txBody>
          <a:bodyPr/>
          <a:lstStyle/>
          <a:p>
            <a:fld id="{1F6099E8-31BC-4B30-9B48-93ED963EC8CE}" type="slidenum">
              <a:rPr lang="en-US" smtClean="0"/>
              <a:pPr/>
              <a:t>38</a:t>
            </a:fld>
            <a:endParaRPr lang="en-US" dirty="0"/>
          </a:p>
        </p:txBody>
      </p:sp>
    </p:spTree>
    <p:extLst>
      <p:ext uri="{BB962C8B-B14F-4D97-AF65-F5344CB8AC3E}">
        <p14:creationId xmlns:p14="http://schemas.microsoft.com/office/powerpoint/2010/main" val="3040805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3200" dirty="0"/>
              <a:t>PART </a:t>
            </a:r>
            <a:r>
              <a:rPr lang="en-US" sz="3200" dirty="0" smtClean="0"/>
              <a:t>6: </a:t>
            </a:r>
          </a:p>
          <a:p>
            <a:pPr marL="0" indent="0" algn="ctr">
              <a:buNone/>
            </a:pPr>
            <a:r>
              <a:rPr lang="en-US" sz="3200" dirty="0" smtClean="0"/>
              <a:t>WRITE </a:t>
            </a:r>
            <a:r>
              <a:rPr lang="en-US" sz="3200" dirty="0"/>
              <a:t>EFFICIENTLY BY WRITING NARROWLY</a:t>
            </a:r>
          </a:p>
        </p:txBody>
      </p:sp>
      <p:sp>
        <p:nvSpPr>
          <p:cNvPr id="4" name="Footer Placeholder 3"/>
          <p:cNvSpPr>
            <a:spLocks noGrp="1"/>
          </p:cNvSpPr>
          <p:nvPr>
            <p:ph type="ftr" sz="quarter" idx="11"/>
          </p:nvPr>
        </p:nvSpPr>
        <p:spPr/>
        <p:txBody>
          <a:bodyPr/>
          <a:lstStyle/>
          <a:p>
            <a:fld id="{1F6099E8-31BC-4B30-9B48-93ED963EC8CE}" type="slidenum">
              <a:rPr lang="en-US" smtClean="0"/>
              <a:pPr/>
              <a:t>39</a:t>
            </a:fld>
            <a:endParaRPr lang="en-US" dirty="0"/>
          </a:p>
        </p:txBody>
      </p:sp>
    </p:spTree>
    <p:extLst>
      <p:ext uri="{BB962C8B-B14F-4D97-AF65-F5344CB8AC3E}">
        <p14:creationId xmlns:p14="http://schemas.microsoft.com/office/powerpoint/2010/main" val="105109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PERILS OF POWERPOINTS</a:t>
            </a:r>
            <a:br>
              <a:rPr lang="en-US" sz="3600" dirty="0" smtClean="0"/>
            </a:br>
            <a:r>
              <a:rPr lang="en-US" sz="3600" dirty="0" smtClean="0"/>
              <a:t>(AND HOW WE WILL USE THESE SLIDES)</a:t>
            </a:r>
            <a:endParaRPr lang="en-US" sz="3600" dirty="0"/>
          </a:p>
        </p:txBody>
      </p:sp>
      <p:sp>
        <p:nvSpPr>
          <p:cNvPr id="3" name="Content Placeholder 2"/>
          <p:cNvSpPr>
            <a:spLocks noGrp="1"/>
          </p:cNvSpPr>
          <p:nvPr>
            <p:ph idx="1"/>
          </p:nvPr>
        </p:nvSpPr>
        <p:spPr>
          <a:xfrm>
            <a:off x="457200" y="1832423"/>
            <a:ext cx="8420100" cy="4898577"/>
          </a:xfrm>
        </p:spPr>
        <p:txBody>
          <a:bodyPr>
            <a:normAutofit fontScale="85000" lnSpcReduction="20000"/>
          </a:bodyPr>
          <a:lstStyle/>
          <a:p>
            <a:pPr marL="0" indent="0" algn="ctr">
              <a:buNone/>
            </a:pPr>
            <a:r>
              <a:rPr lang="en-US" dirty="0" smtClean="0"/>
              <a:t>1. </a:t>
            </a:r>
            <a:endParaRPr lang="en-US" b="1" dirty="0"/>
          </a:p>
          <a:p>
            <a:pPr marL="0" indent="0">
              <a:buNone/>
            </a:pPr>
            <a:endParaRPr lang="en-US" b="1" u="sng" dirty="0"/>
          </a:p>
          <a:p>
            <a:r>
              <a:rPr lang="en-US" dirty="0" smtClean="0"/>
              <a:t>1. </a:t>
            </a:r>
            <a:r>
              <a:rPr lang="en-US" dirty="0"/>
              <a:t>Edward Tufte, </a:t>
            </a:r>
            <a:r>
              <a:rPr lang="en-US" i="1" dirty="0"/>
              <a:t>The Cognitive Style of Powerpoint: Pitching Out Corrupts Within</a:t>
            </a:r>
            <a:r>
              <a:rPr lang="en-US" dirty="0"/>
              <a:t>, </a:t>
            </a:r>
            <a:r>
              <a:rPr lang="en-US" dirty="0">
                <a:hlinkClick r:id="rId2"/>
              </a:rPr>
              <a:t>https://www.edwardtufte.com/tufte/powerpoint</a:t>
            </a:r>
            <a:r>
              <a:rPr lang="en-US" dirty="0"/>
              <a:t>: Attacks powerpoint for creating illusion of </a:t>
            </a:r>
            <a:r>
              <a:rPr lang="en-US" dirty="0" smtClean="0"/>
              <a:t>omniscience </a:t>
            </a:r>
            <a:r>
              <a:rPr lang="en-US" dirty="0"/>
              <a:t>in speaker and squelching discussion</a:t>
            </a:r>
            <a:r>
              <a:rPr lang="en-US" dirty="0" smtClean="0"/>
              <a:t>.</a:t>
            </a:r>
          </a:p>
          <a:p>
            <a:endParaRPr lang="en-US" dirty="0" smtClean="0"/>
          </a:p>
          <a:p>
            <a:r>
              <a:rPr lang="en-US" dirty="0" smtClean="0"/>
              <a:t>2. </a:t>
            </a:r>
            <a:r>
              <a:rPr lang="en-US" b="1" dirty="0" smtClean="0"/>
              <a:t>[How lucky! Today’s speaker is omniscient!]</a:t>
            </a:r>
            <a:endParaRPr lang="en-US" dirty="0" smtClean="0"/>
          </a:p>
          <a:p>
            <a:endParaRPr lang="en-US" dirty="0"/>
          </a:p>
          <a:p>
            <a:r>
              <a:rPr lang="en-US" dirty="0"/>
              <a:t>3</a:t>
            </a:r>
            <a:r>
              <a:rPr lang="en-US" dirty="0" smtClean="0"/>
              <a:t>. Texas </a:t>
            </a:r>
            <a:r>
              <a:rPr lang="en-US" dirty="0"/>
              <a:t>Bar Cle instructions, 2015 “</a:t>
            </a:r>
            <a:r>
              <a:rPr lang="en-US" b="1" u="sng" dirty="0"/>
              <a:t>TIPS </a:t>
            </a:r>
            <a:r>
              <a:rPr lang="en-US" b="1" u="sng" dirty="0" smtClean="0"/>
              <a:t>FOR POWERPOINT </a:t>
            </a:r>
            <a:r>
              <a:rPr lang="en-US" b="1" u="sng" dirty="0"/>
              <a:t>PRESENTATIONS</a:t>
            </a:r>
            <a:r>
              <a:rPr lang="en-US" b="1" dirty="0" smtClean="0"/>
              <a:t>”: </a:t>
            </a:r>
            <a:r>
              <a:rPr lang="en-US" dirty="0" smtClean="0"/>
              <a:t>Some </a:t>
            </a:r>
            <a:r>
              <a:rPr lang="en-US" dirty="0"/>
              <a:t>important “don’ts</a:t>
            </a:r>
            <a:r>
              <a:rPr lang="en-US" dirty="0" smtClean="0"/>
              <a:t>”:  </a:t>
            </a:r>
            <a:r>
              <a:rPr lang="en-US" dirty="0"/>
              <a:t>Don’t drop beneath a 20 point font. . . . Don’t use more than 6-9 lines per page . . . Don’t use more than three bullet points per page. . . . Don’t use more than 40 words per page. . . . Don’t read your slides</a:t>
            </a:r>
            <a:r>
              <a:rPr lang="en-US" dirty="0" smtClean="0"/>
              <a:t>.</a:t>
            </a:r>
          </a:p>
          <a:p>
            <a:pPr marL="0" indent="0">
              <a:buNone/>
            </a:pPr>
            <a:endParaRPr lang="en-US" dirty="0"/>
          </a:p>
          <a:p>
            <a:pPr marL="0" indent="0">
              <a:buNone/>
            </a:pPr>
            <a:r>
              <a:rPr lang="en-US" dirty="0" smtClean="0"/>
              <a:t>  </a:t>
            </a:r>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a:t>
            </a:fld>
            <a:endParaRPr lang="en-US" dirty="0"/>
          </a:p>
        </p:txBody>
      </p:sp>
    </p:spTree>
    <p:extLst>
      <p:ext uri="{BB962C8B-B14F-4D97-AF65-F5344CB8AC3E}">
        <p14:creationId xmlns:p14="http://schemas.microsoft.com/office/powerpoint/2010/main" val="112736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YOU MUST DECIDE</a:t>
            </a:r>
            <a:br>
              <a:rPr lang="en-US" sz="2600" dirty="0" smtClean="0"/>
            </a:br>
            <a:r>
              <a:rPr lang="en-US" sz="2600" dirty="0" smtClean="0"/>
              <a:t>THE LENGTH AND DETAIL </a:t>
            </a:r>
            <a:br>
              <a:rPr lang="en-US" sz="2600" dirty="0" smtClean="0"/>
            </a:br>
            <a:r>
              <a:rPr lang="en-US" sz="2600" dirty="0" smtClean="0"/>
              <a:t>OF A REASONED AWARD CONSCIOUSLY</a:t>
            </a:r>
            <a:endParaRPr lang="en-US" sz="2600" dirty="0"/>
          </a:p>
        </p:txBody>
      </p:sp>
      <p:sp>
        <p:nvSpPr>
          <p:cNvPr id="3" name="Content Placeholder 2"/>
          <p:cNvSpPr>
            <a:spLocks noGrp="1"/>
          </p:cNvSpPr>
          <p:nvPr>
            <p:ph idx="1"/>
          </p:nvPr>
        </p:nvSpPr>
        <p:spPr/>
        <p:txBody>
          <a:bodyPr>
            <a:normAutofit fontScale="92500"/>
          </a:bodyPr>
          <a:lstStyle/>
          <a:p>
            <a:r>
              <a:rPr lang="en-US" b="1" dirty="0" smtClean="0"/>
              <a:t>On average award length should be set by:</a:t>
            </a:r>
          </a:p>
          <a:p>
            <a:endParaRPr lang="en-US" dirty="0"/>
          </a:p>
          <a:p>
            <a:r>
              <a:rPr lang="en-US" dirty="0" smtClean="0"/>
              <a:t>1. The parties’ requests and desires.</a:t>
            </a:r>
          </a:p>
          <a:p>
            <a:r>
              <a:rPr lang="en-US" dirty="0" smtClean="0"/>
              <a:t>2. </a:t>
            </a:r>
            <a:r>
              <a:rPr lang="en-US" dirty="0"/>
              <a:t>The amount at stake.</a:t>
            </a:r>
            <a:endParaRPr lang="en-US" dirty="0" smtClean="0"/>
          </a:p>
          <a:p>
            <a:r>
              <a:rPr lang="en-US" dirty="0"/>
              <a:t>3</a:t>
            </a:r>
            <a:r>
              <a:rPr lang="en-US" dirty="0" smtClean="0"/>
              <a:t>. The number of claims, defenses, and underlying arguments.</a:t>
            </a:r>
          </a:p>
          <a:p>
            <a:r>
              <a:rPr lang="en-US" dirty="0"/>
              <a:t>4</a:t>
            </a:r>
            <a:r>
              <a:rPr lang="en-US" dirty="0" smtClean="0"/>
              <a:t>. The number of exhibits and amount of testimony.</a:t>
            </a:r>
          </a:p>
          <a:p>
            <a:r>
              <a:rPr lang="en-US" dirty="0"/>
              <a:t>5</a:t>
            </a:r>
            <a:r>
              <a:rPr lang="en-US" dirty="0" smtClean="0"/>
              <a:t>. Substantive complexity (on facts or law).</a:t>
            </a:r>
          </a:p>
          <a:p>
            <a:r>
              <a:rPr lang="en-US" dirty="0"/>
              <a:t>6</a:t>
            </a:r>
            <a:r>
              <a:rPr lang="en-US" dirty="0" smtClean="0"/>
              <a:t>. The ultimate closeness of issues (shape of facts and law).</a:t>
            </a:r>
          </a:p>
          <a:p>
            <a:r>
              <a:rPr lang="en-US" dirty="0"/>
              <a:t>7</a:t>
            </a:r>
            <a:r>
              <a:rPr lang="en-US" dirty="0" smtClean="0"/>
              <a:t>.  The likelihood of appeal, including contentiousness of the parties. </a:t>
            </a:r>
          </a:p>
          <a:p>
            <a:pPr marL="0" indent="0">
              <a:buNone/>
            </a:pP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40</a:t>
            </a:fld>
            <a:endParaRPr lang="en-US" dirty="0"/>
          </a:p>
        </p:txBody>
      </p:sp>
    </p:spTree>
    <p:extLst>
      <p:ext uri="{BB962C8B-B14F-4D97-AF65-F5344CB8AC3E}">
        <p14:creationId xmlns:p14="http://schemas.microsoft.com/office/powerpoint/2010/main" val="1093791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REASONED AWARDS NEED NOT BE COSTLY, SLOW</a:t>
            </a:r>
            <a:br>
              <a:rPr lang="en-US" dirty="0" smtClean="0"/>
            </a:br>
            <a:r>
              <a:rPr lang="en-US" dirty="0" smtClean="0"/>
              <a:t>TO WRITE, OR MUCH DELAY FINALITY</a:t>
            </a:r>
            <a:endParaRPr lang="en-US" dirty="0"/>
          </a:p>
        </p:txBody>
      </p:sp>
      <p:sp>
        <p:nvSpPr>
          <p:cNvPr id="3" name="Content Placeholder 2"/>
          <p:cNvSpPr>
            <a:spLocks noGrp="1"/>
          </p:cNvSpPr>
          <p:nvPr>
            <p:ph idx="1"/>
          </p:nvPr>
        </p:nvSpPr>
        <p:spPr>
          <a:xfrm>
            <a:off x="457200" y="1832423"/>
            <a:ext cx="8331200" cy="4860477"/>
          </a:xfrm>
        </p:spPr>
        <p:txBody>
          <a:bodyPr>
            <a:normAutofit fontScale="92500" lnSpcReduction="10000"/>
          </a:bodyPr>
          <a:lstStyle/>
          <a:p>
            <a:r>
              <a:rPr lang="en-US" dirty="0" smtClean="0"/>
              <a:t>Criticisms like the following ignore your power to adjust your writing to the needs of each arbitration:</a:t>
            </a:r>
          </a:p>
          <a:p>
            <a:endParaRPr lang="en-US" dirty="0"/>
          </a:p>
          <a:p>
            <a:r>
              <a:rPr lang="en-US" dirty="0"/>
              <a:t>1. “The arbitrator’s </a:t>
            </a:r>
            <a:r>
              <a:rPr lang="en-US" b="1" dirty="0"/>
              <a:t>freedom not to explain [is] regarded as </a:t>
            </a:r>
            <a:r>
              <a:rPr lang="en-US" b="1" i="1" dirty="0"/>
              <a:t>fundamental to the concept of efficient and economical dispute resolution</a:t>
            </a:r>
            <a:r>
              <a:rPr lang="en-US" dirty="0"/>
              <a:t> and is an integral aspect of the strictly limited review accorded awards.” III IAN MACNEIL et al., FEDERAL ARBITRATION LAW: AGREEMENTS, AWARDS, AND REMEDIES UNDER THE FEDERAL ARBITRATION ACT § 37.4.1, at 37:12 (1994 &amp; Supp. 1999)(emphasis added).</a:t>
            </a:r>
          </a:p>
          <a:p>
            <a:r>
              <a:rPr lang="en-US" dirty="0"/>
              <a:t>2. “</a:t>
            </a:r>
            <a:r>
              <a:rPr lang="en-US" b="1" dirty="0"/>
              <a:t>Most arbitrators shun written opinions which boost the work load, add cost</a:t>
            </a:r>
            <a:r>
              <a:rPr lang="en-US" dirty="0"/>
              <a:t>, and expose the award to risk of vacatur.” 3 THOMAS OEHMKE &amp; JOAN BROVINS, COMMERCIAL ARBITRATION § 118.4, at 118-5 to -6 (3d ed. 2017).</a:t>
            </a:r>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41</a:t>
            </a:fld>
            <a:endParaRPr lang="en-US" dirty="0"/>
          </a:p>
        </p:txBody>
      </p:sp>
    </p:spTree>
    <p:extLst>
      <p:ext uri="{BB962C8B-B14F-4D97-AF65-F5344CB8AC3E}">
        <p14:creationId xmlns:p14="http://schemas.microsoft.com/office/powerpoint/2010/main" val="17120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CHOOSING A STRUCTURE FOR THE AWARD </a:t>
            </a:r>
            <a:br>
              <a:rPr lang="en-US" dirty="0" smtClean="0"/>
            </a:br>
            <a:r>
              <a:rPr lang="en-US" dirty="0" smtClean="0"/>
              <a:t>IS IMPORTANT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a:t>1. </a:t>
            </a:r>
            <a:r>
              <a:rPr lang="en-US" dirty="0" smtClean="0"/>
              <a:t>You can </a:t>
            </a:r>
            <a:r>
              <a:rPr lang="en-US" dirty="0"/>
              <a:t>describe testimony </a:t>
            </a:r>
            <a:r>
              <a:rPr lang="en-US" b="1" dirty="0"/>
              <a:t>by witness, in order of appearance</a:t>
            </a:r>
            <a:r>
              <a:rPr lang="en-US" dirty="0"/>
              <a:t>.</a:t>
            </a:r>
          </a:p>
          <a:p>
            <a:r>
              <a:rPr lang="en-US" dirty="0"/>
              <a:t>2. </a:t>
            </a:r>
            <a:r>
              <a:rPr lang="en-US" dirty="0" smtClean="0"/>
              <a:t>Or write the story </a:t>
            </a:r>
            <a:r>
              <a:rPr lang="en-US" b="1" dirty="0" smtClean="0"/>
              <a:t>chronologically</a:t>
            </a:r>
            <a:r>
              <a:rPr lang="en-US" b="1" dirty="0"/>
              <a:t>, telling the story the way it unfolded in time.</a:t>
            </a:r>
          </a:p>
          <a:p>
            <a:r>
              <a:rPr lang="en-US" dirty="0"/>
              <a:t>3. Cases with </a:t>
            </a:r>
            <a:r>
              <a:rPr lang="en-US" dirty="0" smtClean="0"/>
              <a:t>multiple, </a:t>
            </a:r>
            <a:r>
              <a:rPr lang="en-US" dirty="0"/>
              <a:t>quite different claims often are best decided </a:t>
            </a:r>
            <a:r>
              <a:rPr lang="en-US" b="1" dirty="0" smtClean="0"/>
              <a:t>claim</a:t>
            </a:r>
            <a:r>
              <a:rPr lang="en-US" dirty="0" smtClean="0"/>
              <a:t> </a:t>
            </a:r>
            <a:r>
              <a:rPr lang="en-US" b="1" dirty="0" smtClean="0"/>
              <a:t>by </a:t>
            </a:r>
            <a:r>
              <a:rPr lang="en-US" b="1" dirty="0"/>
              <a:t>claim. </a:t>
            </a:r>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42</a:t>
            </a:fld>
            <a:endParaRPr lang="en-US" dirty="0"/>
          </a:p>
        </p:txBody>
      </p:sp>
    </p:spTree>
    <p:extLst>
      <p:ext uri="{BB962C8B-B14F-4D97-AF65-F5344CB8AC3E}">
        <p14:creationId xmlns:p14="http://schemas.microsoft.com/office/powerpoint/2010/main" val="1601689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SHORT HEARINGS, </a:t>
            </a:r>
            <a:br>
              <a:rPr lang="en-US" dirty="0" smtClean="0"/>
            </a:br>
            <a:r>
              <a:rPr lang="en-US" dirty="0" smtClean="0"/>
              <a:t>DESCRIBING WITNESS TESTIMONY </a:t>
            </a:r>
            <a:br>
              <a:rPr lang="en-US" dirty="0" smtClean="0"/>
            </a:br>
            <a:r>
              <a:rPr lang="en-US" dirty="0" smtClean="0"/>
              <a:t>OFTEN IS AN EASY WAY TO DRAFT AN AWARD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From </a:t>
            </a:r>
            <a:r>
              <a:rPr lang="en-US" i="1" dirty="0" smtClean="0"/>
              <a:t>Forrest v. Waffle House </a:t>
            </a:r>
            <a:r>
              <a:rPr lang="en-US" dirty="0" smtClean="0"/>
              <a:t>award (</a:t>
            </a:r>
            <a:r>
              <a:rPr lang="en-US" b="1" dirty="0" smtClean="0"/>
              <a:t>attached file 8</a:t>
            </a:r>
            <a:r>
              <a:rPr lang="en-US" dirty="0" smtClean="0"/>
              <a:t>):</a:t>
            </a:r>
          </a:p>
          <a:p>
            <a:endParaRPr lang="en-US" dirty="0"/>
          </a:p>
          <a:p>
            <a:pPr algn="just"/>
            <a:r>
              <a:rPr lang="en-US" dirty="0" smtClean="0"/>
              <a:t>“The </a:t>
            </a:r>
            <a:r>
              <a:rPr lang="en-US" dirty="0"/>
              <a:t>following gives a generalization of the testimony given by the witnesses.  The transcript of this proceeding consists of over 1,130 pages so time and space does not present the opportunity to give detailed descriptions of each.</a:t>
            </a:r>
          </a:p>
          <a:p>
            <a:pPr algn="just"/>
            <a:endParaRPr lang="en-US" dirty="0"/>
          </a:p>
          <a:p>
            <a:pPr algn="just"/>
            <a:r>
              <a:rPr lang="en-US" dirty="0"/>
              <a:t>Witness, Joshua Shiver, also a former Waffle House employee, had a romantic relationship with Amy Forrest in the past.  He testified that he has observed Gary Brackin touch Amy Forrest’s bottom and heard him tell offensive sexual jokes in front of Amy Forrest. He testified that he saw a text message from Gary Brackin’s phone in which he expressed to Amy Forrest that he hoped that she had gotten shaved when she had surgery. On cross-examination the witness acknowledged prior criminal conduct as a youthful offender.</a:t>
            </a:r>
          </a:p>
          <a:p>
            <a:pPr algn="just"/>
            <a:endParaRPr lang="en-US" dirty="0"/>
          </a:p>
          <a:p>
            <a:pPr algn="just"/>
            <a:r>
              <a:rPr lang="en-US" dirty="0"/>
              <a:t>Another witness, Brian Fears, was also a former employee of Waffle House. He testified that he heard Gary Brackin repeatedly tell sexual jokes and make sexual comments in front of female employees of Waffle House</a:t>
            </a:r>
            <a:r>
              <a:rPr lang="en-US" dirty="0" smtClean="0"/>
              <a:t>.” </a:t>
            </a:r>
            <a:endParaRPr lang="en-US" dirty="0"/>
          </a:p>
          <a:p>
            <a:pPr algn="just"/>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43</a:t>
            </a:fld>
            <a:endParaRPr lang="en-US" dirty="0"/>
          </a:p>
        </p:txBody>
      </p:sp>
    </p:spTree>
    <p:extLst>
      <p:ext uri="{BB962C8B-B14F-4D97-AF65-F5344CB8AC3E}">
        <p14:creationId xmlns:p14="http://schemas.microsoft.com/office/powerpoint/2010/main" val="76505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EXAMPLE OF EXPLAINING HOW</a:t>
            </a:r>
            <a:br>
              <a:rPr lang="en-US" dirty="0" smtClean="0"/>
            </a:br>
            <a:r>
              <a:rPr lang="en-US" dirty="0" smtClean="0"/>
              <a:t>ARBITRATORS ANALYZED EVIDENCE, </a:t>
            </a:r>
            <a:br>
              <a:rPr lang="en-US" dirty="0" smtClean="0"/>
            </a:br>
            <a:r>
              <a:rPr lang="en-US" i="1" dirty="0" smtClean="0"/>
              <a:t>SAROFIM AWARD </a:t>
            </a:r>
            <a:r>
              <a:rPr lang="en-US" dirty="0" smtClean="0"/>
              <a:t>PART 1 (ATTACH. #9)</a:t>
            </a:r>
            <a:endParaRPr lang="en-US" dirty="0"/>
          </a:p>
        </p:txBody>
      </p:sp>
      <p:sp>
        <p:nvSpPr>
          <p:cNvPr id="3" name="Content Placeholder 2"/>
          <p:cNvSpPr>
            <a:spLocks noGrp="1"/>
          </p:cNvSpPr>
          <p:nvPr>
            <p:ph idx="1"/>
          </p:nvPr>
        </p:nvSpPr>
        <p:spPr>
          <a:xfrm>
            <a:off x="546100" y="1832423"/>
            <a:ext cx="7975600" cy="4365177"/>
          </a:xfrm>
        </p:spPr>
        <p:txBody>
          <a:bodyPr>
            <a:normAutofit fontScale="85000" lnSpcReduction="10000"/>
          </a:bodyPr>
          <a:lstStyle/>
          <a:p>
            <a:endParaRPr lang="en-US" dirty="0" smtClean="0"/>
          </a:p>
          <a:p>
            <a:endParaRPr lang="en-US" dirty="0"/>
          </a:p>
          <a:p>
            <a:pPr marL="0" indent="0" algn="just">
              <a:buNone/>
            </a:pPr>
            <a:r>
              <a:rPr lang="en-US" dirty="0" smtClean="0"/>
              <a:t>“The </a:t>
            </a:r>
            <a:r>
              <a:rPr lang="en-US" dirty="0"/>
              <a:t>testimony of these two witnesses is generally consistent as to what happened during the relationship, especially during the initial contact period through full funding of the investments (May 23, 2000 to August 21, 2000), a period of about ten weeks.  There is a documentary trail which enables the Panel with some confidence to detail a chronology of the phone calls, the faxes, </a:t>
            </a:r>
            <a:r>
              <a:rPr lang="en-US" dirty="0" smtClean="0"/>
              <a:t>the correspondence</a:t>
            </a:r>
            <a:r>
              <a:rPr lang="en-US" dirty="0"/>
              <a:t>, and the in-person meetings</a:t>
            </a:r>
            <a:r>
              <a:rPr lang="en-US" dirty="0" smtClean="0"/>
              <a:t>.</a:t>
            </a:r>
          </a:p>
          <a:p>
            <a:pPr marL="0" indent="0" algn="just">
              <a:buNone/>
            </a:pPr>
            <a:endParaRPr lang="en-US" dirty="0"/>
          </a:p>
          <a:p>
            <a:pPr marL="0" indent="0" algn="just">
              <a:buNone/>
            </a:pPr>
            <a:r>
              <a:rPr lang="en-US" dirty="0"/>
              <a:t>What is not consistent are the words purportedly used in the oral communications, and the depth and tenor of these communications. Each witness painted a different picture, especially of the Claimant herself</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44</a:t>
            </a:fld>
            <a:endParaRPr lang="en-US" dirty="0"/>
          </a:p>
        </p:txBody>
      </p:sp>
    </p:spTree>
    <p:extLst>
      <p:ext uri="{BB962C8B-B14F-4D97-AF65-F5344CB8AC3E}">
        <p14:creationId xmlns:p14="http://schemas.microsoft.com/office/powerpoint/2010/main" val="217638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i="1" dirty="0" smtClean="0"/>
              <a:t>SAROFIM </a:t>
            </a:r>
            <a:r>
              <a:rPr lang="en-US" dirty="0" smtClean="0"/>
              <a:t>PART 2</a:t>
            </a:r>
            <a:endParaRPr lang="en-US" dirty="0"/>
          </a:p>
        </p:txBody>
      </p:sp>
      <p:sp>
        <p:nvSpPr>
          <p:cNvPr id="3" name="Content Placeholder 2"/>
          <p:cNvSpPr>
            <a:spLocks noGrp="1"/>
          </p:cNvSpPr>
          <p:nvPr>
            <p:ph idx="1"/>
          </p:nvPr>
        </p:nvSpPr>
        <p:spPr>
          <a:xfrm>
            <a:off x="762000" y="1832423"/>
            <a:ext cx="7518400" cy="4365177"/>
          </a:xfrm>
        </p:spPr>
        <p:txBody>
          <a:bodyPr>
            <a:normAutofit/>
          </a:bodyPr>
          <a:lstStyle/>
          <a:p>
            <a:endParaRPr lang="en-US" sz="2000" dirty="0" smtClean="0"/>
          </a:p>
          <a:p>
            <a:endParaRPr lang="en-US" sz="2000" dirty="0"/>
          </a:p>
          <a:p>
            <a:pPr marL="0" indent="0">
              <a:buNone/>
            </a:pPr>
            <a:r>
              <a:rPr lang="en-US" sz="2000" dirty="0" smtClean="0"/>
              <a:t>“Obviously </a:t>
            </a:r>
            <a:r>
              <a:rPr lang="en-US" sz="2000" dirty="0"/>
              <a:t>the credibility of these two main witnesses is of considerable importance.  A number of alleged statements were denied as ever having been said, while others are not remembers. It is clear to the Panel that each of these two witnesses expressed her or his recollection of the facts in as positive a light as possible for her or his side, that each has “shaded” if not “stretched” the facts to present her or his side favorably. Nevertheless, the Panel had decided to generally accept the testimony as true, even including the contradictions, because based on the documentary evidence the controlling facts can be determined with reasonable certainty</a:t>
            </a:r>
            <a:r>
              <a:rPr lang="en-US" sz="2000" dirty="0" smtClean="0"/>
              <a:t>.”</a:t>
            </a:r>
            <a:endParaRPr lang="en-US" sz="2000" dirty="0"/>
          </a:p>
          <a:p>
            <a:endParaRPr lang="en-US" sz="2000" dirty="0"/>
          </a:p>
        </p:txBody>
      </p:sp>
      <p:sp>
        <p:nvSpPr>
          <p:cNvPr id="4" name="Footer Placeholder 3"/>
          <p:cNvSpPr>
            <a:spLocks noGrp="1"/>
          </p:cNvSpPr>
          <p:nvPr>
            <p:ph type="ftr" sz="quarter" idx="11"/>
          </p:nvPr>
        </p:nvSpPr>
        <p:spPr/>
        <p:txBody>
          <a:bodyPr/>
          <a:lstStyle/>
          <a:p>
            <a:fld id="{1F6099E8-31BC-4B30-9B48-93ED963EC8CE}" type="slidenum">
              <a:rPr lang="en-US" smtClean="0"/>
              <a:pPr/>
              <a:t>45</a:t>
            </a:fld>
            <a:endParaRPr lang="en-US" dirty="0"/>
          </a:p>
        </p:txBody>
      </p:sp>
    </p:spTree>
    <p:extLst>
      <p:ext uri="{BB962C8B-B14F-4D97-AF65-F5344CB8AC3E}">
        <p14:creationId xmlns:p14="http://schemas.microsoft.com/office/powerpoint/2010/main" val="3116872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UNDERUSED MECHANICAL TOOLS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r>
              <a:rPr lang="en-US" dirty="0" smtClean="0"/>
              <a:t>1. Witness lists</a:t>
            </a:r>
          </a:p>
          <a:p>
            <a:r>
              <a:rPr lang="en-US" dirty="0" smtClean="0"/>
              <a:t>2. Chronologies</a:t>
            </a:r>
          </a:p>
          <a:p>
            <a:r>
              <a:rPr lang="en-US" dirty="0" smtClean="0"/>
              <a:t>3. Claims tables</a:t>
            </a:r>
          </a:p>
          <a:p>
            <a:r>
              <a:rPr lang="en-US" dirty="0" smtClean="0"/>
              <a:t>4. Tables of contents</a:t>
            </a:r>
          </a:p>
          <a:p>
            <a:r>
              <a:rPr lang="en-US" dirty="0" smtClean="0"/>
              <a:t>4. Quantitative displays (bar charts, pie charts, tables comparing allegations on left with testimony on right . . .)</a:t>
            </a:r>
          </a:p>
          <a:p>
            <a:pPr marL="0" indent="0">
              <a:buNone/>
            </a:pPr>
            <a:r>
              <a:rPr lang="en-US" dirty="0"/>
              <a:t>	</a:t>
            </a:r>
            <a:r>
              <a:rPr lang="en-US" dirty="0" smtClean="0"/>
              <a:t>	</a:t>
            </a:r>
          </a:p>
          <a:p>
            <a:pPr marL="0"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46</a:t>
            </a:fld>
            <a:endParaRPr lang="en-US" dirty="0"/>
          </a:p>
        </p:txBody>
      </p:sp>
    </p:spTree>
    <p:extLst>
      <p:ext uri="{BB962C8B-B14F-4D97-AF65-F5344CB8AC3E}">
        <p14:creationId xmlns:p14="http://schemas.microsoft.com/office/powerpoint/2010/main" val="656588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 REASSURANCE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 more an award is obviously reasoned, the more clearly the arbitrators explain why they decided as they did, the lower the odds a court will vacate if the arbitrators miss an element of a claim, a piece of evidence, or an important argument. </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47</a:t>
            </a:fld>
            <a:endParaRPr lang="en-US" dirty="0"/>
          </a:p>
        </p:txBody>
      </p:sp>
    </p:spTree>
    <p:extLst>
      <p:ext uri="{BB962C8B-B14F-4D97-AF65-F5344CB8AC3E}">
        <p14:creationId xmlns:p14="http://schemas.microsoft.com/office/powerpoint/2010/main" val="2414096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DEFINITION</a:t>
            </a:r>
            <a:endParaRPr lang="en-US" dirty="0"/>
          </a:p>
        </p:txBody>
      </p:sp>
      <p:sp>
        <p:nvSpPr>
          <p:cNvPr id="3" name="Content Placeholder 2"/>
          <p:cNvSpPr>
            <a:spLocks noGrp="1"/>
          </p:cNvSpPr>
          <p:nvPr>
            <p:ph idx="1"/>
          </p:nvPr>
        </p:nvSpPr>
        <p:spPr>
          <a:xfrm>
            <a:off x="711200" y="1536700"/>
            <a:ext cx="7581900" cy="5092699"/>
          </a:xfrm>
        </p:spPr>
        <p:txBody>
          <a:bodyPr>
            <a:normAutofit fontScale="55000" lnSpcReduction="20000"/>
          </a:bodyPr>
          <a:lstStyle/>
          <a:p>
            <a:pPr marL="0" indent="0">
              <a:buNone/>
            </a:pPr>
            <a:r>
              <a:rPr lang="en-US" sz="3600" dirty="0" smtClean="0"/>
              <a:t>From my book:</a:t>
            </a:r>
          </a:p>
          <a:p>
            <a:endParaRPr lang="en-US" dirty="0"/>
          </a:p>
          <a:p>
            <a:pPr marL="0" indent="0">
              <a:buNone/>
            </a:pPr>
            <a:r>
              <a:rPr lang="en-US" sz="2900" i="1" dirty="0"/>
              <a:t>A reasoned award explains who won by stating clearly its reasoning on all necessary dispositive issues: It explains the resolution of all disputed gateway and threshold issues necessary to decide the arbitration, including but not limited to disputes over party and claim jurisdiction, adherence to the rule of law, choice of law, and burden of proof; explains the arbitrators’ resolution of the issues and arguments of law and of fact that the parties raise on each dispositive claim, counterclaim, and defense; and explains as well the determination of each remedy, including any computations</a:t>
            </a:r>
            <a:r>
              <a:rPr lang="en-US" sz="2900" dirty="0"/>
              <a:t>.</a:t>
            </a:r>
            <a:r>
              <a:rPr lang="en-US" sz="2900" i="1" dirty="0"/>
              <a:t> A reasoned award also explains the disposition of each potentially dispositive but rejected claim, counterclaim, defense, and remedy that, if granted, would have altered all or part of the outcome. A reasoned award may but is not required to address cumulative alternative claims and defenses. </a:t>
            </a:r>
            <a:endParaRPr lang="en-US" sz="2900" dirty="0"/>
          </a:p>
          <a:p>
            <a:pPr marL="0" indent="0">
              <a:buNone/>
            </a:pPr>
            <a:r>
              <a:rPr lang="en-US" i="1" dirty="0"/>
              <a:t> </a:t>
            </a:r>
            <a:endParaRPr lang="en-US" dirty="0"/>
          </a:p>
          <a:p>
            <a:pPr marL="0" indent="0">
              <a:buNone/>
            </a:pPr>
            <a:r>
              <a:rPr lang="en-US" sz="2900" i="1" dirty="0"/>
              <a:t>Awards that merely announce winners, that merely attest that the arbitrators reviewed all the facts and arguments and the like, that only proclaim who prevailed by the weight of the evidence or whose case was more credible, or that simply list the parties’ contentions and then announce a winner are not reasoned. Awards also are not reasoned just because they are very long and describe a lot of facts, or because they list exhibit numbers or transcript pages or portions of pleadings without any explanation.</a:t>
            </a:r>
            <a:r>
              <a:rPr lang="en-US" sz="2900" dirty="0"/>
              <a:t> </a:t>
            </a:r>
          </a:p>
          <a:p>
            <a:pPr marL="0" indent="0">
              <a:buNone/>
            </a:pPr>
            <a:r>
              <a:rPr lang="en-US" dirty="0"/>
              <a:t> </a:t>
            </a:r>
          </a:p>
          <a:p>
            <a:pPr marL="0" indent="0">
              <a:buNone/>
            </a:pPr>
            <a:r>
              <a:rPr lang="en-US" i="1" dirty="0"/>
              <a:t> </a:t>
            </a:r>
            <a:endParaRPr lang="en-US" dirty="0"/>
          </a:p>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48</a:t>
            </a:fld>
            <a:endParaRPr lang="en-US" dirty="0"/>
          </a:p>
        </p:txBody>
      </p:sp>
    </p:spTree>
    <p:extLst>
      <p:ext uri="{BB962C8B-B14F-4D97-AF65-F5344CB8AC3E}">
        <p14:creationId xmlns:p14="http://schemas.microsoft.com/office/powerpoint/2010/main" val="3803636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FINIS</a:t>
            </a:r>
            <a:endParaRPr lang="en-US" dirty="0"/>
          </a:p>
        </p:txBody>
      </p:sp>
      <p:sp>
        <p:nvSpPr>
          <p:cNvPr id="3" name="Content Placeholder 2"/>
          <p:cNvSpPr>
            <a:spLocks noGrp="1"/>
          </p:cNvSpPr>
          <p:nvPr>
            <p:ph idx="1"/>
          </p:nvPr>
        </p:nvSpPr>
        <p:spPr>
          <a:xfrm>
            <a:off x="457200" y="1832423"/>
            <a:ext cx="8229600" cy="4822377"/>
          </a:xfrm>
        </p:spPr>
        <p:txBody>
          <a:bodyPr>
            <a:normAutofit lnSpcReduction="10000"/>
          </a:bodyPr>
          <a:lstStyle/>
          <a:p>
            <a:pPr marL="2743200" lvl="6" indent="0">
              <a:buNone/>
            </a:pPr>
            <a:r>
              <a:rPr lang="en-US" b="1" dirty="0" smtClean="0"/>
              <a:t> CLOSING ETHICAL POINT</a:t>
            </a:r>
          </a:p>
          <a:p>
            <a:pPr marL="2743200" lvl="6" indent="0">
              <a:buNone/>
            </a:pPr>
            <a:endParaRPr lang="en-US" b="1" dirty="0"/>
          </a:p>
          <a:p>
            <a:r>
              <a:rPr lang="en-US" dirty="0"/>
              <a:t>When an arbitrator’s authority is derived from the agreement of the parties, an arbitrator should neither exceed that authority nor do anything less than is required to exercise that authority completely. </a:t>
            </a:r>
            <a:r>
              <a:rPr lang="en-US" b="1" dirty="0"/>
              <a:t>Where the agreement of the parties sets forth procedures to be followed in conducting the arbitration or refers to rules to be followed, it is the obligation of the arbitrator to comply with such procedures or rules</a:t>
            </a:r>
            <a:r>
              <a:rPr lang="en-US" dirty="0"/>
              <a:t>.</a:t>
            </a:r>
          </a:p>
          <a:p>
            <a:r>
              <a:rPr lang="en-US" b="1" dirty="0"/>
              <a:t>	</a:t>
            </a:r>
          </a:p>
          <a:p>
            <a:r>
              <a:rPr lang="en-US" b="1" dirty="0"/>
              <a:t>	</a:t>
            </a:r>
            <a:r>
              <a:rPr lang="en-US" dirty="0"/>
              <a:t>ABA/AAA Code of Ethics for Arbitrators in Commercial 	Arbitration, </a:t>
            </a:r>
            <a:r>
              <a:rPr lang="en-US" b="1" dirty="0"/>
              <a:t>Canon I.E</a:t>
            </a:r>
            <a:r>
              <a:rPr lang="en-US" dirty="0"/>
              <a:t> (effective Mar. 1, 2004).</a:t>
            </a:r>
          </a:p>
        </p:txBody>
      </p:sp>
      <p:sp>
        <p:nvSpPr>
          <p:cNvPr id="4" name="Footer Placeholder 3"/>
          <p:cNvSpPr>
            <a:spLocks noGrp="1"/>
          </p:cNvSpPr>
          <p:nvPr>
            <p:ph type="ftr" sz="quarter" idx="11"/>
          </p:nvPr>
        </p:nvSpPr>
        <p:spPr/>
        <p:txBody>
          <a:bodyPr/>
          <a:lstStyle/>
          <a:p>
            <a:fld id="{1F6099E8-31BC-4B30-9B48-93ED963EC8CE}" type="slidenum">
              <a:rPr lang="en-US" smtClean="0"/>
              <a:pPr/>
              <a:t>49</a:t>
            </a:fld>
            <a:endParaRPr lang="en-US" dirty="0"/>
          </a:p>
        </p:txBody>
      </p:sp>
    </p:spTree>
    <p:extLst>
      <p:ext uri="{BB962C8B-B14F-4D97-AF65-F5344CB8AC3E}">
        <p14:creationId xmlns:p14="http://schemas.microsoft.com/office/powerpoint/2010/main" val="101777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WHO AM </a:t>
            </a:r>
            <a:r>
              <a:rPr lang="en-US" sz="3600" i="1" dirty="0" smtClean="0"/>
              <a:t>I</a:t>
            </a:r>
            <a:r>
              <a:rPr lang="en-US" sz="3600" dirty="0" smtClean="0"/>
              <a:t>, TO TALK TO </a:t>
            </a:r>
            <a:r>
              <a:rPr lang="en-US" sz="3600" i="1" dirty="0" smtClean="0"/>
              <a:t>YOU</a:t>
            </a:r>
            <a:r>
              <a:rPr lang="en-US" sz="3600" dirty="0" smtClean="0"/>
              <a:t>? </a:t>
            </a:r>
            <a:br>
              <a:rPr lang="en-US" sz="3600" dirty="0" smtClean="0"/>
            </a:br>
            <a:endParaRPr lang="en-US" sz="3600" dirty="0"/>
          </a:p>
        </p:txBody>
      </p:sp>
      <p:sp>
        <p:nvSpPr>
          <p:cNvPr id="3" name="Content Placeholder 2"/>
          <p:cNvSpPr>
            <a:spLocks noGrp="1"/>
          </p:cNvSpPr>
          <p:nvPr>
            <p:ph idx="1"/>
          </p:nvPr>
        </p:nvSpPr>
        <p:spPr>
          <a:xfrm>
            <a:off x="457200" y="1832423"/>
            <a:ext cx="8394700" cy="4885877"/>
          </a:xfrm>
        </p:spPr>
        <p:txBody>
          <a:bodyPr>
            <a:normAutofit/>
          </a:bodyPr>
          <a:lstStyle/>
          <a:p>
            <a:pPr lvl="0"/>
            <a:r>
              <a:rPr lang="en-US" b="1" dirty="0"/>
              <a:t>1. Trial lawyer 36 years</a:t>
            </a:r>
            <a:r>
              <a:rPr lang="en-US" dirty="0"/>
              <a:t>: </a:t>
            </a:r>
            <a:r>
              <a:rPr lang="en-US" dirty="0" smtClean="0"/>
              <a:t>Houston’s </a:t>
            </a:r>
            <a:r>
              <a:rPr lang="en-US" dirty="0"/>
              <a:t>Susman Godfrey LLP; </a:t>
            </a:r>
            <a:r>
              <a:rPr lang="en-US" dirty="0" smtClean="0"/>
              <a:t>San </a:t>
            </a:r>
            <a:r>
              <a:rPr lang="en-US" dirty="0"/>
              <a:t>Francisco’s Hosie McArthur LLP</a:t>
            </a:r>
            <a:r>
              <a:rPr lang="en-US" dirty="0" smtClean="0"/>
              <a:t>.</a:t>
            </a:r>
            <a:endParaRPr lang="en-US" dirty="0"/>
          </a:p>
          <a:p>
            <a:pPr lvl="0"/>
            <a:r>
              <a:rPr lang="en-US" b="1" dirty="0"/>
              <a:t>2. Arbitrator 25 years:</a:t>
            </a:r>
            <a:r>
              <a:rPr lang="en-US" dirty="0"/>
              <a:t> </a:t>
            </a:r>
            <a:r>
              <a:rPr lang="en-US" dirty="0" smtClean="0"/>
              <a:t>AAA</a:t>
            </a:r>
            <a:r>
              <a:rPr lang="en-US" dirty="0"/>
              <a:t>, CPR, Fed-Arb, LCIA, FINRA, HKIAC, and KLRCA. </a:t>
            </a:r>
          </a:p>
          <a:p>
            <a:pPr lvl="0"/>
            <a:r>
              <a:rPr lang="en-US" b="1" dirty="0"/>
              <a:t>3. Fellow, CCA</a:t>
            </a:r>
            <a:r>
              <a:rPr lang="en-US" dirty="0"/>
              <a:t>, part of team that updated Chapter 12 (on Awards), in COLLEGE OF COMMERCIAL ARBITRATORS, GUIDE TO BEST PRACTICES IN COMMERCIAL ARBITRATION (4th ed. 2017). </a:t>
            </a:r>
          </a:p>
          <a:p>
            <a:pPr lvl="0"/>
            <a:r>
              <a:rPr lang="en-US" b="1" dirty="0"/>
              <a:t>4. Fellow, CIARB</a:t>
            </a:r>
            <a:r>
              <a:rPr lang="en-US" dirty="0"/>
              <a:t>.</a:t>
            </a:r>
          </a:p>
          <a:p>
            <a:pPr lvl="0"/>
            <a:r>
              <a:rPr lang="en-US" b="1" dirty="0"/>
              <a:t>5.</a:t>
            </a:r>
            <a:r>
              <a:rPr lang="en-US" b="1" i="1" dirty="0"/>
              <a:t> The Tom Brady Award and the Merit of Reasoned Awards</a:t>
            </a:r>
            <a:r>
              <a:rPr lang="en-US" dirty="0"/>
              <a:t>, 7 Harvard Journal of Sports and Entertainment Law 147  (2017).</a:t>
            </a:r>
          </a:p>
          <a:p>
            <a:pPr lvl="0"/>
            <a:endParaRPr lang="en-US"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5</a:t>
            </a:fld>
            <a:endParaRPr lang="en-US" dirty="0"/>
          </a:p>
        </p:txBody>
      </p:sp>
    </p:spTree>
    <p:extLst>
      <p:ext uri="{BB962C8B-B14F-4D97-AF65-F5344CB8AC3E}">
        <p14:creationId xmlns:p14="http://schemas.microsoft.com/office/powerpoint/2010/main" val="87996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REASONED ARBITRATION AWARD </a:t>
            </a:r>
            <a:r>
              <a:rPr lang="en-US" b="1" dirty="0" smtClean="0"/>
              <a:t/>
            </a:r>
            <a:br>
              <a:rPr lang="en-US" b="1" dirty="0" smtClean="0"/>
            </a:br>
            <a:r>
              <a:rPr lang="en-US" b="1" dirty="0" smtClean="0"/>
              <a:t>IN </a:t>
            </a:r>
            <a:r>
              <a:rPr lang="en-US" b="1" dirty="0"/>
              <a:t>THE UNITED STATES</a:t>
            </a:r>
            <a:r>
              <a:rPr lang="en-US" b="1" dirty="0" smtClean="0"/>
              <a:t>:</a:t>
            </a:r>
            <a:br>
              <a:rPr lang="en-US" b="1" dirty="0" smtClean="0"/>
            </a:br>
            <a:r>
              <a:rPr lang="en-US" sz="2400" b="1" dirty="0" smtClean="0"/>
              <a:t>(</a:t>
            </a:r>
            <a:r>
              <a:rPr lang="en-US" sz="2400" b="1" dirty="0"/>
              <a:t>Juris Publications forthcoming </a:t>
            </a:r>
            <a:r>
              <a:rPr lang="en-US" sz="2400" b="1" dirty="0" smtClean="0"/>
              <a:t>fall 2019</a:t>
            </a:r>
            <a:r>
              <a:rPr lang="en-US" sz="2400" b="1" dirty="0"/>
              <a:t>). </a:t>
            </a:r>
            <a:endParaRPr lang="en-US" sz="2400" dirty="0"/>
          </a:p>
        </p:txBody>
      </p:sp>
      <p:sp>
        <p:nvSpPr>
          <p:cNvPr id="3" name="Content Placeholder 2"/>
          <p:cNvSpPr>
            <a:spLocks noGrp="1"/>
          </p:cNvSpPr>
          <p:nvPr>
            <p:ph idx="1"/>
          </p:nvPr>
        </p:nvSpPr>
        <p:spPr>
          <a:xfrm>
            <a:off x="292100" y="1600200"/>
            <a:ext cx="8674100" cy="5041899"/>
          </a:xfrm>
        </p:spPr>
        <p:txBody>
          <a:bodyPr/>
          <a:lstStyle/>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2273301" y="1730822"/>
            <a:ext cx="4318000" cy="5025577"/>
          </a:xfrm>
          <a:prstGeom prst="rect">
            <a:avLst/>
          </a:prstGeom>
        </p:spPr>
      </p:pic>
    </p:spTree>
    <p:extLst>
      <p:ext uri="{BB962C8B-B14F-4D97-AF65-F5344CB8AC3E}">
        <p14:creationId xmlns:p14="http://schemas.microsoft.com/office/powerpoint/2010/main" val="369891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WHY I DECIDED TO STUDY </a:t>
            </a:r>
            <a:br>
              <a:rPr lang="en-US" sz="3600" dirty="0" smtClean="0"/>
            </a:br>
            <a:r>
              <a:rPr lang="en-US" sz="3600" dirty="0" smtClean="0"/>
              <a:t>REASONING IN ARBITRATION AWARDS</a:t>
            </a:r>
            <a:endParaRPr lang="en-US" sz="3600" dirty="0"/>
          </a:p>
        </p:txBody>
      </p:sp>
      <p:sp>
        <p:nvSpPr>
          <p:cNvPr id="3" name="Content Placeholder 2"/>
          <p:cNvSpPr>
            <a:spLocks noGrp="1"/>
          </p:cNvSpPr>
          <p:nvPr>
            <p:ph idx="1"/>
          </p:nvPr>
        </p:nvSpPr>
        <p:spPr>
          <a:xfrm>
            <a:off x="457200" y="1832422"/>
            <a:ext cx="8229600" cy="4835077"/>
          </a:xfrm>
        </p:spPr>
        <p:txBody>
          <a:bodyPr>
            <a:normAutofit fontScale="85000" lnSpcReduction="20000"/>
          </a:bodyPr>
          <a:lstStyle/>
          <a:p>
            <a:pPr marL="0" indent="0">
              <a:buNone/>
            </a:pPr>
            <a:r>
              <a:rPr lang="en-US" dirty="0" smtClean="0"/>
              <a:t>	In </a:t>
            </a:r>
            <a:r>
              <a:rPr lang="en-US" b="1" dirty="0" smtClean="0"/>
              <a:t>36 years as a trial lawyer</a:t>
            </a:r>
            <a:r>
              <a:rPr lang="en-US" dirty="0" smtClean="0"/>
              <a:t>, </a:t>
            </a:r>
            <a:r>
              <a:rPr lang="en-US" b="1" dirty="0" smtClean="0"/>
              <a:t>25 as an arbitrator, I </a:t>
            </a:r>
            <a:endParaRPr lang="en-US" dirty="0" smtClean="0"/>
          </a:p>
          <a:p>
            <a:pPr marL="0" indent="0">
              <a:buNone/>
            </a:pPr>
            <a:endParaRPr lang="en-US" dirty="0"/>
          </a:p>
          <a:p>
            <a:pPr marL="457200" indent="-457200">
              <a:spcBef>
                <a:spcPts val="2400"/>
              </a:spcBef>
              <a:buAutoNum type="arabicPeriod"/>
            </a:pPr>
            <a:r>
              <a:rPr lang="en-US" dirty="0"/>
              <a:t>m</a:t>
            </a:r>
            <a:r>
              <a:rPr lang="en-US" dirty="0" smtClean="0"/>
              <a:t>et too many arbitrators </a:t>
            </a:r>
            <a:r>
              <a:rPr lang="en-US" dirty="0"/>
              <a:t>who </a:t>
            </a:r>
            <a:r>
              <a:rPr lang="en-US" b="1" dirty="0"/>
              <a:t>tried to avoid giving reasons.</a:t>
            </a:r>
            <a:r>
              <a:rPr lang="en-US" dirty="0"/>
              <a:t> </a:t>
            </a:r>
          </a:p>
          <a:p>
            <a:pPr marL="457200" indent="-457200">
              <a:spcBef>
                <a:spcPts val="2400"/>
              </a:spcBef>
              <a:buAutoNum type="arabicPeriod"/>
            </a:pPr>
            <a:r>
              <a:rPr lang="en-US" dirty="0"/>
              <a:t>k</a:t>
            </a:r>
            <a:r>
              <a:rPr lang="en-US" dirty="0" smtClean="0"/>
              <a:t>ept hearing that </a:t>
            </a:r>
            <a:r>
              <a:rPr lang="en-US" dirty="0"/>
              <a:t>reasons </a:t>
            </a:r>
            <a:r>
              <a:rPr lang="en-US" b="1" dirty="0"/>
              <a:t>make awards </a:t>
            </a:r>
            <a:r>
              <a:rPr lang="en-US" b="1" dirty="0" smtClean="0"/>
              <a:t>vulnerable</a:t>
            </a:r>
            <a:r>
              <a:rPr lang="en-US" dirty="0" smtClean="0"/>
              <a:t>, the opposite of what reasons do for a good judicial opinion. </a:t>
            </a:r>
            <a:endParaRPr lang="en-US" dirty="0"/>
          </a:p>
          <a:p>
            <a:pPr marL="457200" indent="-457200">
              <a:spcBef>
                <a:spcPts val="2400"/>
              </a:spcBef>
              <a:buAutoNum type="arabicPeriod" startAt="3"/>
            </a:pPr>
            <a:r>
              <a:rPr lang="en-US" dirty="0" smtClean="0"/>
              <a:t>disagreed with arbitrators </a:t>
            </a:r>
            <a:r>
              <a:rPr lang="en-US" dirty="0"/>
              <a:t>who </a:t>
            </a:r>
            <a:r>
              <a:rPr lang="en-US" b="1" dirty="0"/>
              <a:t>minimized reasons</a:t>
            </a:r>
            <a:r>
              <a:rPr lang="en-US" dirty="0"/>
              <a:t> when they gave </a:t>
            </a:r>
            <a:r>
              <a:rPr lang="en-US" dirty="0" smtClean="0"/>
              <a:t>any at all.</a:t>
            </a:r>
            <a:endParaRPr lang="en-US" dirty="0"/>
          </a:p>
          <a:p>
            <a:pPr marL="457200" indent="-457200">
              <a:spcBef>
                <a:spcPts val="2400"/>
              </a:spcBef>
              <a:buAutoNum type="arabicPeriod" startAt="3"/>
            </a:pPr>
            <a:r>
              <a:rPr lang="en-US" dirty="0" smtClean="0"/>
              <a:t>was puzzled about why </a:t>
            </a:r>
            <a:r>
              <a:rPr lang="en-US" b="1" dirty="0" smtClean="0"/>
              <a:t>rules</a:t>
            </a:r>
            <a:r>
              <a:rPr lang="en-US" dirty="0" smtClean="0"/>
              <a:t> </a:t>
            </a:r>
            <a:r>
              <a:rPr lang="en-US" dirty="0"/>
              <a:t>(domestic and international) </a:t>
            </a:r>
            <a:r>
              <a:rPr lang="en-US" b="1" dirty="0"/>
              <a:t>do not define reasoned awards</a:t>
            </a:r>
            <a:r>
              <a:rPr lang="en-US" dirty="0"/>
              <a:t>.</a:t>
            </a:r>
            <a:r>
              <a:rPr lang="en-US" u="sng" dirty="0"/>
              <a:t> </a:t>
            </a:r>
          </a:p>
          <a:p>
            <a:pPr marL="457200" indent="-457200">
              <a:spcBef>
                <a:spcPts val="2400"/>
              </a:spcBef>
              <a:buAutoNum type="arabicPeriod" startAt="5"/>
            </a:pPr>
            <a:r>
              <a:rPr lang="en-US" dirty="0" smtClean="0"/>
              <a:t>was stunned to </a:t>
            </a:r>
            <a:r>
              <a:rPr lang="en-US" dirty="0"/>
              <a:t>learn the </a:t>
            </a:r>
            <a:r>
              <a:rPr lang="en-US" b="1" dirty="0"/>
              <a:t>dominant standard of review for reasons </a:t>
            </a:r>
            <a:r>
              <a:rPr lang="en-US" b="1" dirty="0" smtClean="0"/>
              <a:t>in the United States almost </a:t>
            </a:r>
            <a:r>
              <a:rPr lang="en-US" b="1" dirty="0"/>
              <a:t>guarantees that unreasoned awards will be confirmed as reasoned.</a:t>
            </a:r>
          </a:p>
          <a:p>
            <a:pPr>
              <a:spcBef>
                <a:spcPts val="2400"/>
              </a:spcBef>
            </a:pPr>
            <a:endParaRPr lang="en-US" b="1"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7</a:t>
            </a:fld>
            <a:endParaRPr lang="en-US" dirty="0"/>
          </a:p>
        </p:txBody>
      </p:sp>
    </p:spTree>
    <p:extLst>
      <p:ext uri="{BB962C8B-B14F-4D97-AF65-F5344CB8AC3E}">
        <p14:creationId xmlns:p14="http://schemas.microsoft.com/office/powerpoint/2010/main" val="128238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t>
            </a:r>
            <a:r>
              <a:rPr lang="en-US" dirty="0" smtClean="0"/>
              <a:t>2: BACKGROUND </a:t>
            </a:r>
            <a:br>
              <a:rPr lang="en-US" dirty="0" smtClean="0"/>
            </a:br>
            <a:r>
              <a:rPr lang="en-US" dirty="0" smtClean="0"/>
              <a:t>ON SILENT (STANDARD) AWARDS </a:t>
            </a:r>
            <a:br>
              <a:rPr lang="en-US" dirty="0" smtClean="0"/>
            </a:br>
            <a:r>
              <a:rPr lang="en-US" dirty="0" smtClean="0"/>
              <a:t>AND REASONED </a:t>
            </a:r>
            <a:r>
              <a:rPr lang="en-US" dirty="0"/>
              <a:t>AWARDS</a:t>
            </a:r>
          </a:p>
        </p:txBody>
      </p:sp>
      <p:sp>
        <p:nvSpPr>
          <p:cNvPr id="3" name="Content Placeholder 2"/>
          <p:cNvSpPr>
            <a:spLocks noGrp="1"/>
          </p:cNvSpPr>
          <p:nvPr>
            <p:ph idx="1"/>
          </p:nvPr>
        </p:nvSpPr>
        <p:spPr>
          <a:xfrm>
            <a:off x="457200" y="1832423"/>
            <a:ext cx="8382000" cy="4822377"/>
          </a:xfrm>
        </p:spPr>
        <p:txBody>
          <a:bodyPr>
            <a:normAutofit/>
          </a:bodyPr>
          <a:lstStyle/>
          <a:p>
            <a:pPr marL="0" indent="0">
              <a:buNone/>
            </a:pPr>
            <a:endParaRPr lang="en-US" dirty="0" smtClean="0"/>
          </a:p>
          <a:p>
            <a:endParaRPr lang="en-US" dirty="0" smtClean="0"/>
          </a:p>
          <a:p>
            <a:pPr marL="0" indent="0">
              <a:buNone/>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1663700" y="1473200"/>
            <a:ext cx="5537200" cy="5384800"/>
          </a:xfrm>
          <a:prstGeom prst="rect">
            <a:avLst/>
          </a:prstGeom>
        </p:spPr>
      </p:pic>
    </p:spTree>
    <p:extLst>
      <p:ext uri="{BB962C8B-B14F-4D97-AF65-F5344CB8AC3E}">
        <p14:creationId xmlns:p14="http://schemas.microsoft.com/office/powerpoint/2010/main" val="416666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THREE MAIN FORMS OF AWARD </a:t>
            </a:r>
            <a:endParaRPr lang="en-US" dirty="0"/>
          </a:p>
        </p:txBody>
      </p:sp>
      <p:sp>
        <p:nvSpPr>
          <p:cNvPr id="3" name="Content Placeholder 2"/>
          <p:cNvSpPr>
            <a:spLocks noGrp="1"/>
          </p:cNvSpPr>
          <p:nvPr>
            <p:ph idx="1"/>
          </p:nvPr>
        </p:nvSpPr>
        <p:spPr>
          <a:xfrm>
            <a:off x="228600" y="1587501"/>
            <a:ext cx="8674100" cy="5270500"/>
          </a:xfrm>
        </p:spPr>
        <p:txBody>
          <a:bodyPr>
            <a:normAutofit fontScale="92500"/>
          </a:bodyPr>
          <a:lstStyle/>
          <a:p>
            <a:r>
              <a:rPr lang="en-US" sz="1800" b="1" dirty="0"/>
              <a:t>1. THE STANDARD AWARD:</a:t>
            </a:r>
            <a:r>
              <a:rPr lang="en-US" sz="1800" dirty="0"/>
              <a:t> old U.S. domestic default.</a:t>
            </a:r>
          </a:p>
          <a:p>
            <a:pPr marL="457200" lvl="1" indent="0">
              <a:buNone/>
            </a:pPr>
            <a:r>
              <a:rPr lang="en-US" sz="1800" b="1" dirty="0" smtClean="0"/>
              <a:t>	“</a:t>
            </a:r>
            <a:r>
              <a:rPr lang="en-US" sz="1800" b="1" dirty="0"/>
              <a:t>First, of course, you have just the standard award, the old bullet points </a:t>
            </a:r>
            <a:r>
              <a:rPr lang="en-US" sz="1800" b="1" dirty="0" smtClean="0"/>
              <a:t>	awards</a:t>
            </a:r>
            <a:r>
              <a:rPr lang="en-US" sz="1800" b="1" dirty="0"/>
              <a:t>, where I give absolutely no reason for what we do, and it will just </a:t>
            </a:r>
            <a:r>
              <a:rPr lang="en-US" sz="1800" b="1" dirty="0" smtClean="0"/>
              <a:t>	be </a:t>
            </a:r>
            <a:r>
              <a:rPr lang="en-US" sz="1800" b="1" dirty="0"/>
              <a:t>a monetary amount, and who does this and that, and it will be on one </a:t>
            </a:r>
            <a:r>
              <a:rPr lang="en-US" sz="1800" b="1" dirty="0" smtClean="0"/>
              <a:t>	page</a:t>
            </a:r>
            <a:r>
              <a:rPr lang="en-US" sz="1800" dirty="0"/>
              <a:t>.”</a:t>
            </a:r>
            <a:endParaRPr lang="en-US" sz="1800" b="1" dirty="0"/>
          </a:p>
          <a:p>
            <a:pPr marL="914400" lvl="2" indent="0">
              <a:buNone/>
            </a:pPr>
            <a:r>
              <a:rPr lang="en-US" sz="1800" dirty="0"/>
              <a:t>Quoting arbitrator in </a:t>
            </a:r>
            <a:r>
              <a:rPr lang="en-US" sz="1800" u="sng" dirty="0"/>
              <a:t>Rain Carbon CII LLC v. ConocoPhillips</a:t>
            </a:r>
            <a:r>
              <a:rPr lang="en-US" sz="1800" dirty="0"/>
              <a:t>, 674 F.3d 469 (5th Cir. 2012)</a:t>
            </a:r>
            <a:r>
              <a:rPr lang="en-US" sz="1800" dirty="0" smtClean="0"/>
              <a:t>.</a:t>
            </a:r>
          </a:p>
          <a:p>
            <a:pPr lvl="2"/>
            <a:endParaRPr lang="en-US" sz="1800" dirty="0"/>
          </a:p>
          <a:p>
            <a:r>
              <a:rPr lang="en-US" sz="1800" b="1" dirty="0"/>
              <a:t>2. THE REASONED AWARD</a:t>
            </a:r>
            <a:r>
              <a:rPr lang="en-US" sz="1800" b="1" dirty="0" smtClean="0"/>
              <a:t>:</a:t>
            </a:r>
            <a:endParaRPr lang="en-US" sz="1800" dirty="0" smtClean="0"/>
          </a:p>
          <a:p>
            <a:pPr marL="914400" lvl="2" indent="0">
              <a:buNone/>
            </a:pPr>
            <a:r>
              <a:rPr lang="en-US" sz="1800" dirty="0" smtClean="0"/>
              <a:t>“. . . </a:t>
            </a:r>
            <a:r>
              <a:rPr lang="en-US" sz="1800" b="1" dirty="0" smtClean="0"/>
              <a:t>something short of findings and conclusions but more than a simple result</a:t>
            </a:r>
            <a:r>
              <a:rPr lang="en-US" sz="1800" dirty="0" smtClean="0"/>
              <a:t>.” </a:t>
            </a:r>
            <a:r>
              <a:rPr lang="en-US" sz="1800" u="sng" dirty="0" smtClean="0"/>
              <a:t>Cat Charter LLC v. Schurtenberger</a:t>
            </a:r>
            <a:r>
              <a:rPr lang="en-US" sz="1800" dirty="0" smtClean="0"/>
              <a:t>, 646 F.3d 836, 844 (11th Cir. 2011).</a:t>
            </a:r>
            <a:endParaRPr lang="en-US" sz="1800" b="1" dirty="0" smtClean="0"/>
          </a:p>
          <a:p>
            <a:pPr marL="914400" lvl="2" indent="0">
              <a:buNone/>
            </a:pPr>
            <a:r>
              <a:rPr lang="en-US" sz="1800" dirty="0" smtClean="0"/>
              <a:t>“ </a:t>
            </a:r>
            <a:r>
              <a:rPr lang="en-US" sz="1800" b="1" dirty="0"/>
              <a:t>A ‘reasoned’ award [is] an award that is provided with or marked by the detailed listing</a:t>
            </a:r>
            <a:r>
              <a:rPr lang="en-US" sz="1800" b="1" i="1" dirty="0"/>
              <a:t> </a:t>
            </a:r>
            <a:r>
              <a:rPr lang="en-US" sz="1800" b="1" dirty="0"/>
              <a:t>or</a:t>
            </a:r>
            <a:r>
              <a:rPr lang="en-US" sz="1800" b="1" i="1" dirty="0"/>
              <a:t> </a:t>
            </a:r>
            <a:r>
              <a:rPr lang="en-US" sz="1800" b="1" dirty="0"/>
              <a:t>mention</a:t>
            </a:r>
            <a:r>
              <a:rPr lang="en-US" sz="1800" b="1" i="1" dirty="0"/>
              <a:t> </a:t>
            </a:r>
            <a:r>
              <a:rPr lang="en-US" sz="1800" b="1" dirty="0"/>
              <a:t>of</a:t>
            </a:r>
            <a:r>
              <a:rPr lang="en-US" sz="1800" b="1" i="1" dirty="0"/>
              <a:t> </a:t>
            </a:r>
            <a:r>
              <a:rPr lang="en-US" sz="1800" b="1" dirty="0"/>
              <a:t>expressions or statements offered as a justification of an act</a:t>
            </a:r>
            <a:r>
              <a:rPr lang="en-US" sz="1800" dirty="0"/>
              <a:t> – the “act” here being, of course, the decision of the Panel.” </a:t>
            </a:r>
            <a:r>
              <a:rPr lang="en-US" sz="1800" i="1" dirty="0"/>
              <a:t>Id</a:t>
            </a:r>
            <a:r>
              <a:rPr lang="en-US" sz="1800" i="1" dirty="0" smtClean="0"/>
              <a:t>.</a:t>
            </a:r>
          </a:p>
          <a:p>
            <a:pPr marL="914400" lvl="2" indent="0">
              <a:buNone/>
            </a:pPr>
            <a:endParaRPr lang="en-US" sz="1800" b="1" dirty="0"/>
          </a:p>
          <a:p>
            <a:r>
              <a:rPr lang="en-US" sz="1800" b="1" dirty="0"/>
              <a:t>3. FINDINGS OF FACT AND CONCLUSIONS OF LAW: </a:t>
            </a:r>
            <a:r>
              <a:rPr lang="en-US" sz="1800" dirty="0"/>
              <a:t>less often used.</a:t>
            </a:r>
          </a:p>
          <a:p>
            <a:pPr marL="914400" lvl="2" indent="0">
              <a:buNone/>
            </a:pPr>
            <a:r>
              <a:rPr lang="en-US" sz="1800" dirty="0"/>
              <a:t>“</a:t>
            </a:r>
            <a:r>
              <a:rPr lang="en-US" sz="1800" b="1" dirty="0"/>
              <a:t>[A] relatively exacting standard familiar to the federal courts.</a:t>
            </a:r>
            <a:r>
              <a:rPr lang="en-US" sz="1800" dirty="0"/>
              <a:t>”  </a:t>
            </a:r>
            <a:r>
              <a:rPr lang="en-US" sz="1800" i="1" dirty="0"/>
              <a:t>Id.</a:t>
            </a:r>
            <a:r>
              <a:rPr lang="en-US" sz="1800" dirty="0"/>
              <a:t> </a:t>
            </a:r>
          </a:p>
          <a:p>
            <a:endParaRPr lang="en-US" sz="1800" dirty="0"/>
          </a:p>
          <a:p>
            <a:endParaRPr lang="en-US" dirty="0"/>
          </a:p>
        </p:txBody>
      </p:sp>
      <p:sp>
        <p:nvSpPr>
          <p:cNvPr id="4" name="Footer Placeholder 3"/>
          <p:cNvSpPr>
            <a:spLocks noGrp="1"/>
          </p:cNvSpPr>
          <p:nvPr>
            <p:ph type="ftr" sz="quarter" idx="11"/>
          </p:nvPr>
        </p:nvSpPr>
        <p:spPr/>
        <p:txBody>
          <a:bodyPr/>
          <a:lstStyle/>
          <a:p>
            <a:fld id="{1F6099E8-31BC-4B30-9B48-93ED963EC8CE}" type="slidenum">
              <a:rPr lang="en-US" smtClean="0"/>
              <a:pPr/>
              <a:t>9</a:t>
            </a:fld>
            <a:endParaRPr lang="en-US" dirty="0"/>
          </a:p>
        </p:txBody>
      </p:sp>
    </p:spTree>
    <p:extLst>
      <p:ext uri="{BB962C8B-B14F-4D97-AF65-F5344CB8AC3E}">
        <p14:creationId xmlns:p14="http://schemas.microsoft.com/office/powerpoint/2010/main" val="915873340"/>
      </p:ext>
    </p:extLst>
  </p:cSld>
  <p:clrMapOvr>
    <a:masterClrMapping/>
  </p:clrMapOvr>
</p:sld>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00678F"/>
      </a:dk2>
      <a:lt2>
        <a:srgbClr val="EEECE1"/>
      </a:lt2>
      <a:accent1>
        <a:srgbClr val="F5822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JAMS POWERPOINT logo update" id="{4165E21C-6156-4B1E-BBCF-2E91BD328742}" vid="{7B9B6AB2-9999-4337-82D3-96425347F2D6}"/>
    </a:ext>
  </a:extLst>
</a:theme>
</file>

<file path=docProps/app.xml><?xml version="1.0" encoding="utf-8"?>
<Properties xmlns="http://schemas.openxmlformats.org/officeDocument/2006/extended-properties" xmlns:vt="http://schemas.openxmlformats.org/officeDocument/2006/docPropsVTypes">
  <Template>Default Theme.thmx</Template>
  <TotalTime>1898</TotalTime>
  <Words>3977</Words>
  <Application>Microsoft Macintosh PowerPoint</Application>
  <PresentationFormat>On-screen Show (4:3)</PresentationFormat>
  <Paragraphs>363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Theme</vt:lpstr>
      <vt:lpstr>TRAPS, TRENDS, TRICKS, AND TRIBULATIONS  OF WRITING REASONED AWARDS:  Part 1: Framing and Structuring the Award </vt:lpstr>
      <vt:lpstr>      WHAT WILL WE COVER THIS MORNING?</vt:lpstr>
      <vt:lpstr>PowerPoint Presentation</vt:lpstr>
      <vt:lpstr>THE PERILS OF POWERPOINTS (AND HOW WE WILL USE THESE SLIDES)</vt:lpstr>
      <vt:lpstr>WHO AM I, TO TALK TO YOU?  </vt:lpstr>
      <vt:lpstr>THE REASONED ARBITRATION AWARD  IN THE UNITED STATES: (Juris Publications forthcoming fall 2019). </vt:lpstr>
      <vt:lpstr>WHY I DECIDED TO STUDY  REASONING IN ARBITRATION AWARDS</vt:lpstr>
      <vt:lpstr>PART 2: BACKGROUND  ON SILENT (STANDARD) AWARDS  AND REASONED AWARDS</vt:lpstr>
      <vt:lpstr>THE THREE MAIN FORMS OF AWARD </vt:lpstr>
      <vt:lpstr>REASONED AWARDS ARE THE JAMS, CPR,  AND INTERNATIONAL DEFAULT FORM</vt:lpstr>
      <vt:lpstr>BUT THEY ARE NOT THE UNIVERSAL DEFAULT IN DOMESTIC ARBITRATION </vt:lpstr>
      <vt:lpstr>WHY JAMS ARBITRATORS SHOULD  THINK ABOUT WHAT A REASONED AWARD IS</vt:lpstr>
      <vt:lpstr>WHY SHOULD FORMER JUDGES LISTEN?:  YOU LIKELY HAVE BEEN  TRAINED TO RATION REASONS</vt:lpstr>
      <vt:lpstr>THE FEDERAL JUDICIAL CENTER’S  WRITING MANUAL URGES DOING SO</vt:lpstr>
      <vt:lpstr>RESULT?: EVEN GOOD JUDGES CAN THINK  ARBITRATORS  NEED NOT ADDRESS  ALL CLAIMS AND DEFENSES</vt:lpstr>
      <vt:lpstr>PowerPoint Presentation</vt:lpstr>
      <vt:lpstr>THESE FORMS OF AWARD TOO OFTEN  SUBSTITUTE FOR REASONED AWARDS</vt:lpstr>
      <vt:lpstr>(1) ANNOUNCEMENT (3) BURDEN OF PROOF UNREASONED AWARD (CAT CHARTER)</vt:lpstr>
      <vt:lpstr>(2) ATTESTATION AND (4) CONTENTION  AWARD (RAIN CII CARBON) </vt:lpstr>
      <vt:lpstr>THE FIRST TULLY  AWARD,  SUPPOSED TO BE REASONED,  WAS A LIST AWARD</vt:lpstr>
      <vt:lpstr>HERE IS THE SECOND TULLY  AWARD  ARE THESE FACTUAL CONTENTIONS OR HOLDINGS?</vt:lpstr>
      <vt:lpstr>(2) ATTESTATION, (3) BURDEN OF PROOF(4) CONTENTION  (5) EVIDENTIARY LIST, (6) VOLUMETRIC AWARD </vt:lpstr>
      <vt:lpstr>(6) VOLUMETRIC AWARD (LEEWARD):  ONE OF 69 “CONTROVERS[IES]” AND “DECISION[S]”</vt:lpstr>
      <vt:lpstr>ATTACHED FILES WHERE YOU CAN READ THE FULL AWARDS  AND CASELAW SUMMARIES</vt:lpstr>
      <vt:lpstr>WHAT HAPPENED TO THOSE AWARDS?</vt:lpstr>
      <vt:lpstr>PowerPoint Presentation</vt:lpstr>
      <vt:lpstr>TO BE LEGITIMATE, BE SURE THE AWARD  ANSWERS THE QUESTIONS RAISED BY  THE PARTIES’ PRESENTATIONS</vt:lpstr>
      <vt:lpstr>EXPLAIN RULING ON EVERY  POTENTIALLY DISPOSITIVE CLAIM, DEFENSE  </vt:lpstr>
      <vt:lpstr>EXPLAIN RULINGS ON DEFENSES  </vt:lpstr>
      <vt:lpstr>EXPLAIN DISPOSITION OF  LOSING CLAIMS AND DEFENSES</vt:lpstr>
      <vt:lpstr>EXPLAIN AUTHORITY AND RATIONALE  FOR DECISIONS BASED ON  EQUITY, CREDIBILITY, FAIRNESS  </vt:lpstr>
      <vt:lpstr>REJECT IMPLIED REASONS,  AND EXCUSES FOR NOT EXPLAINING: DON’T ACCEPT THIS STANDARD</vt:lpstr>
      <vt:lpstr>AND DON’T THINK COURTS WON’T VACATE  IF YOU OMIT TO EXPLAIN A CLAIM OR DEFENSE IN A REASONED AWARD </vt:lpstr>
      <vt:lpstr>PowerPoint Presentation</vt:lpstr>
      <vt:lpstr>EXPLAINING A CLAIM OR DEFENSE MEANS  EXPLAINING EVERY (1) DISPUTED (2) ELEMENT</vt:lpstr>
      <vt:lpstr>NOT JUST CLAIMS AND DEFENSES:  DEAL EXPRESSLY WITH  CHALLENGES TO YOUR POWER</vt:lpstr>
      <vt:lpstr>EXPECT RULINGS ON FEES,  DAMAGE COMPUTATIONS, INTEREST,  TO BE CHALLENGED</vt:lpstr>
      <vt:lpstr>IF AN OUTCOME IS  ODD, COUNTERINTUITIVE, OR SURPRISING,  DOUBLE-CHECK YOUR LOGIC</vt:lpstr>
      <vt:lpstr>PowerPoint Presentation</vt:lpstr>
      <vt:lpstr>YOU MUST DECIDE THE LENGTH AND DETAIL  OF A REASONED AWARD CONSCIOUSLY</vt:lpstr>
      <vt:lpstr>REASONED AWARDS NEED NOT BE COSTLY, SLOW TO WRITE, OR MUCH DELAY FINALITY</vt:lpstr>
      <vt:lpstr>CHOOSING A STRUCTURE FOR THE AWARD  IS IMPORTANT </vt:lpstr>
      <vt:lpstr>FOR SHORT HEARINGS,  DESCRIBING WITNESS TESTIMONY  OFTEN IS AN EASY WAY TO DRAFT AN AWARD</vt:lpstr>
      <vt:lpstr>ANOTHER EXAMPLE OF EXPLAINING HOW ARBITRATORS ANALYZED EVIDENCE,  SAROFIM AWARD PART 1 (ATTACH. #9)</vt:lpstr>
      <vt:lpstr> SAROFIM PART 2</vt:lpstr>
      <vt:lpstr>UNDERUSED MECHANICAL TOOLS</vt:lpstr>
      <vt:lpstr> A REASSURANCE</vt:lpstr>
      <vt:lpstr>A DEFINITION</vt:lpstr>
      <vt:lpstr>FINIS</vt:lpstr>
    </vt:vector>
  </TitlesOfParts>
  <Company>Willamette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Birke</dc:creator>
  <cp:lastModifiedBy>John McArthur</cp:lastModifiedBy>
  <cp:revision>1017</cp:revision>
  <cp:lastPrinted>2019-05-01T07:00:28Z</cp:lastPrinted>
  <dcterms:created xsi:type="dcterms:W3CDTF">2019-04-01T18:44:11Z</dcterms:created>
  <dcterms:modified xsi:type="dcterms:W3CDTF">2019-05-06T06:04:09Z</dcterms:modified>
</cp:coreProperties>
</file>